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0" r:id="rId2"/>
    <p:sldId id="284" r:id="rId3"/>
    <p:sldId id="360" r:id="rId4"/>
    <p:sldId id="339" r:id="rId5"/>
    <p:sldId id="296" r:id="rId6"/>
    <p:sldId id="322" r:id="rId7"/>
    <p:sldId id="366" r:id="rId8"/>
    <p:sldId id="286" r:id="rId9"/>
    <p:sldId id="361" r:id="rId10"/>
    <p:sldId id="323" r:id="rId11"/>
    <p:sldId id="367" r:id="rId12"/>
    <p:sldId id="283" r:id="rId13"/>
    <p:sldId id="333" r:id="rId14"/>
    <p:sldId id="340" r:id="rId15"/>
    <p:sldId id="375" r:id="rId16"/>
    <p:sldId id="368" r:id="rId17"/>
    <p:sldId id="369" r:id="rId18"/>
    <p:sldId id="370" r:id="rId19"/>
    <p:sldId id="257" r:id="rId20"/>
    <p:sldId id="371" r:id="rId21"/>
    <p:sldId id="299" r:id="rId22"/>
    <p:sldId id="373" r:id="rId23"/>
    <p:sldId id="327" r:id="rId24"/>
    <p:sldId id="300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64" r:id="rId33"/>
    <p:sldId id="372" r:id="rId34"/>
    <p:sldId id="349" r:id="rId35"/>
    <p:sldId id="256" r:id="rId36"/>
    <p:sldId id="314" r:id="rId37"/>
    <p:sldId id="348" r:id="rId38"/>
    <p:sldId id="374" r:id="rId39"/>
    <p:sldId id="365" r:id="rId40"/>
    <p:sldId id="316" r:id="rId41"/>
    <p:sldId id="33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5" autoAdjust="0"/>
    <p:restoredTop sz="94660"/>
  </p:normalViewPr>
  <p:slideViewPr>
    <p:cSldViewPr>
      <p:cViewPr varScale="1">
        <p:scale>
          <a:sx n="109" d="100"/>
          <a:sy n="109" d="100"/>
        </p:scale>
        <p:origin x="13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F36F6-8517-47F6-AC68-EC25EFAFC43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6827-35BD-4FDB-A106-55219394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7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0E2F-BA80-48DF-A7C1-665DC88E5672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6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1.wdp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5D437A-5614-12CE-ADBF-63240F77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251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4286243"/>
            <a:ext cx="4025697" cy="406988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azbukainterneta.ru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787273"/>
            <a:ext cx="8555366" cy="3150598"/>
          </a:xfrm>
          <a:prstGeom prst="rect">
            <a:avLst/>
          </a:prstGeom>
          <a:noFill/>
        </p:spPr>
        <p:txBody>
          <a:bodyPr wrap="square" lIns="72128" tIns="36064" rIns="72128" bIns="36064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Вебинар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 вопросам обучения компьютерной грамотности </a:t>
            </a:r>
            <a:endParaRPr lang="ru-RU" sz="40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граждан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старшего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возраста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на базе программы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«Азбука Интернета»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B4089-BC64-D479-4ACC-C8C184E2A6E7}"/>
              </a:ext>
            </a:extLst>
          </p:cNvPr>
          <p:cNvSpPr txBox="1"/>
          <p:nvPr/>
        </p:nvSpPr>
        <p:spPr>
          <a:xfrm>
            <a:off x="2915816" y="4781128"/>
            <a:ext cx="4611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75" y="4888088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в «</a:t>
            </a:r>
            <a:r>
              <a:rPr lang="ru-RU" dirty="0" err="1" smtClean="0"/>
              <a:t>ВКонтакте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32445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проекта:</a:t>
            </a:r>
            <a:endParaRPr lang="ru-RU" dirty="0"/>
          </a:p>
        </p:txBody>
      </p:sp>
      <p:pic>
        <p:nvPicPr>
          <p:cNvPr id="1026" name="Picture 2" descr="C:\Users\lorali\Desktop\Азбука\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8" y="5374528"/>
            <a:ext cx="7616841" cy="10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7B3EB-4877-3307-41A0-9EF09BDE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0"/>
            <a:ext cx="7513984" cy="4226616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3585"/>
            <a:ext cx="2873958" cy="2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7647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Хвост</a:t>
            </a:r>
          </a:p>
        </p:txBody>
      </p:sp>
      <p:pic>
        <p:nvPicPr>
          <p:cNvPr id="3075" name="Picture 3" descr="C:\Users\Лариса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67688"/>
            <a:ext cx="2768583" cy="23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799689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Тренажер двойных щелчков мыши</a:t>
            </a:r>
          </a:p>
        </p:txBody>
      </p:sp>
      <p:pic>
        <p:nvPicPr>
          <p:cNvPr id="3076" name="Picture 4" descr="C:\Users\Лариса\Desktop\Screenshot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8427"/>
            <a:ext cx="3239169" cy="241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632" y="36691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Поймай меня</a:t>
            </a:r>
          </a:p>
        </p:txBody>
      </p:sp>
    </p:spTree>
    <p:extLst>
      <p:ext uri="{BB962C8B-B14F-4D97-AF65-F5344CB8AC3E}">
        <p14:creationId xmlns:p14="http://schemas.microsoft.com/office/powerpoint/2010/main" val="1616488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297" y="67363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Проект «Азбука интернета»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851323"/>
            <a:ext cx="78735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основе – программа обучения.</a:t>
            </a:r>
          </a:p>
          <a:p>
            <a:endParaRPr lang="ru-RU" sz="3200" dirty="0"/>
          </a:p>
          <a:p>
            <a:r>
              <a:rPr lang="ru-RU" sz="3200" dirty="0" smtClean="0"/>
              <a:t>Материалы урока для слушателей, </a:t>
            </a:r>
          </a:p>
          <a:p>
            <a:r>
              <a:rPr lang="ru-RU" sz="3200" dirty="0" smtClean="0"/>
              <a:t>чтобы не тратить время на запись под диктовку.</a:t>
            </a:r>
          </a:p>
          <a:p>
            <a:endParaRPr lang="ru-RU" sz="3200" dirty="0" smtClean="0"/>
          </a:p>
          <a:p>
            <a:r>
              <a:rPr lang="ru-RU" sz="3200" dirty="0" smtClean="0"/>
              <a:t>Материалы для преподавателя:</a:t>
            </a:r>
          </a:p>
          <a:p>
            <a:r>
              <a:rPr lang="ru-RU" sz="3200" dirty="0" smtClean="0"/>
              <a:t>ход урока, презентации, короткие видео.</a:t>
            </a:r>
            <a:endParaRPr lang="ru-RU" sz="3200" dirty="0"/>
          </a:p>
        </p:txBody>
      </p:sp>
      <p:pic>
        <p:nvPicPr>
          <p:cNvPr id="2051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orali\AppData\Local\Microsoft\Windows\INetCache\IE\QF722U5W\np_book_992655_00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8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08E64-102C-B370-2BBF-DFFD7B384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4368" cy="44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625" y="312020"/>
            <a:ext cx="7956885" cy="337076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Азбука Интернета </a:t>
            </a:r>
            <a:r>
              <a:rPr lang="ru-RU" sz="2400" dirty="0"/>
              <a:t>– проект </a:t>
            </a:r>
            <a:r>
              <a:rPr lang="ru-RU" sz="2400" b="1" dirty="0">
                <a:solidFill>
                  <a:srgbClr val="0070C0"/>
                </a:solidFill>
              </a:rPr>
              <a:t>ПАО «Ростелеком» и </a:t>
            </a:r>
            <a:r>
              <a:rPr lang="ru-RU" sz="2400" b="1" dirty="0" smtClean="0">
                <a:solidFill>
                  <a:srgbClr val="0070C0"/>
                </a:solidFill>
              </a:rPr>
              <a:t>Социального </a:t>
            </a:r>
            <a:r>
              <a:rPr lang="ru-RU" sz="2400" b="1" dirty="0">
                <a:solidFill>
                  <a:srgbClr val="0070C0"/>
                </a:solidFill>
              </a:rPr>
              <a:t>фонда России.</a:t>
            </a:r>
            <a:r>
              <a:rPr lang="ru-RU" sz="2400" dirty="0"/>
              <a:t> </a:t>
            </a:r>
          </a:p>
          <a:p>
            <a:r>
              <a:rPr lang="ru-RU" sz="2400" b="1" dirty="0"/>
              <a:t>Программа обучения одобрена </a:t>
            </a:r>
            <a:r>
              <a:rPr lang="ru-RU" sz="2400" b="1" dirty="0">
                <a:solidFill>
                  <a:srgbClr val="0070C0"/>
                </a:solidFill>
              </a:rPr>
              <a:t>Министерством труда и социальной защиты РФ, </a:t>
            </a:r>
            <a:r>
              <a:rPr lang="ru-RU" sz="2400" b="1" dirty="0" smtClean="0"/>
              <a:t>получила </a:t>
            </a:r>
            <a:r>
              <a:rPr lang="ru-RU" sz="2400" b="1" dirty="0"/>
              <a:t>положительную рецензию </a:t>
            </a:r>
            <a:r>
              <a:rPr lang="ru-RU" sz="2400" b="1" dirty="0">
                <a:solidFill>
                  <a:srgbClr val="0070C0"/>
                </a:solidFill>
              </a:rPr>
              <a:t>Института информатизации образования РАО.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996952"/>
            <a:ext cx="5784988" cy="302573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pPr algn="just">
              <a:lnSpc>
                <a:spcPct val="115000"/>
              </a:lnSpc>
              <a:spcAft>
                <a:spcPts val="84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с учетом возрастных геронтологических особенностей целевой аудитории. Учитывалось все: и цвет, и размер шрифта, и необходимость более частых повторов материала, и последовательность и выбор основных тем базового курса.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70" y="2996952"/>
            <a:ext cx="2972405" cy="508439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Разрабатывалась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0" y="32180"/>
            <a:ext cx="1630100" cy="864096"/>
          </a:xfrm>
          <a:prstGeom prst="rect">
            <a:avLst/>
          </a:prstGeom>
        </p:spPr>
      </p:pic>
      <p:pic>
        <p:nvPicPr>
          <p:cNvPr id="8195" name="Picture 3" descr="C:\Users\lorali\Downloads\subimg151853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4" y="3682781"/>
            <a:ext cx="2822662" cy="28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96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916832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</a:t>
            </a:r>
            <a:r>
              <a:rPr lang="ru-RU" sz="3200" b="1" dirty="0" smtClean="0"/>
              <a:t>2020 году «Азбука Интернета» </a:t>
            </a:r>
            <a:r>
              <a:rPr lang="ru-RU" sz="3200" b="1" dirty="0"/>
              <a:t>стала победителем конкурса Всемирной встречи на высшем уровне по вопросам информационного общества (ВВУИО) ООН</a:t>
            </a:r>
            <a:r>
              <a:rPr lang="ru-RU" sz="3200" b="1" dirty="0" smtClean="0"/>
              <a:t>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В 2023  - </a:t>
            </a:r>
            <a:r>
              <a:rPr lang="ru-RU" sz="3200" b="1" dirty="0"/>
              <a:t>ч</a:t>
            </a:r>
            <a:r>
              <a:rPr lang="ru-RU" sz="3200" b="1" dirty="0" smtClean="0"/>
              <a:t>емпионом </a:t>
            </a:r>
            <a:r>
              <a:rPr lang="ru-RU" sz="3200" b="1" dirty="0"/>
              <a:t>международного конкурса на Призы </a:t>
            </a:r>
            <a:r>
              <a:rPr lang="ru-RU" sz="3200" b="1" dirty="0" smtClean="0"/>
              <a:t>ВВУИО.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Проект представлен на саммите АТЭС.</a:t>
            </a:r>
            <a:endParaRPr lang="ru-RU" sz="3200" b="1" dirty="0"/>
          </a:p>
        </p:txBody>
      </p:sp>
      <p:pic>
        <p:nvPicPr>
          <p:cNvPr id="3074" name="Picture 2" descr="C:\Users\lorali\Desktop\0Z2hkoIma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1852"/>
            <a:ext cx="3024336" cy="17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6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4099" name="Picture 3" descr="\\Mac\AllFiles\private\var\folders\xb\fwd9rt1j2nd9_cgg0bfxlmpc0000gn\T\06813D04-E37E-4D12-8575-AFCB08159729\Снимок экрана 2023-05-21 в 19.30.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71841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02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50C45-F018-8A26-7A0F-790950C27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8BFE1-A918-6263-BF38-4067D5444281}"/>
              </a:ext>
            </a:extLst>
          </p:cNvPr>
          <p:cNvSpPr txBox="1"/>
          <p:nvPr/>
        </p:nvSpPr>
        <p:spPr>
          <a:xfrm>
            <a:off x="314738" y="117752"/>
            <a:ext cx="82089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/>
              <a:t>Российские почтовые сервисы </a:t>
            </a:r>
            <a:r>
              <a:rPr lang="ru-RU" sz="2800" b="1" dirty="0" smtClean="0"/>
              <a:t>Почта Mail.ru, Мой </a:t>
            </a:r>
            <a:r>
              <a:rPr lang="ru-RU" sz="2800" b="1" dirty="0"/>
              <a:t>Офис </a:t>
            </a:r>
            <a:r>
              <a:rPr lang="ru-RU" sz="2800" b="1" dirty="0" smtClean="0"/>
              <a:t>Почта, </a:t>
            </a:r>
            <a:r>
              <a:rPr lang="ru-RU" sz="2800" b="1" dirty="0" err="1" smtClean="0"/>
              <a:t>Яндекс.Почта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Магазин приложений </a:t>
            </a:r>
            <a:r>
              <a:rPr lang="en-US" sz="2800" b="1" dirty="0" smtClean="0"/>
              <a:t>RuStore</a:t>
            </a:r>
            <a:r>
              <a:rPr lang="ru-RU" sz="2800" b="1" dirty="0" smtClean="0"/>
              <a:t>.</a:t>
            </a:r>
            <a:endParaRPr lang="en-US" sz="2800" b="1" dirty="0" smtClean="0"/>
          </a:p>
          <a:p>
            <a:r>
              <a:rPr lang="ru-RU" sz="2800" b="1" u="sng" dirty="0" smtClean="0"/>
              <a:t>Операционная система </a:t>
            </a:r>
            <a:r>
              <a:rPr lang="ru-RU" sz="2800" b="1" dirty="0" smtClean="0"/>
              <a:t>Альт </a:t>
            </a:r>
            <a:r>
              <a:rPr lang="ru-RU" sz="2800" b="1" dirty="0" smtClean="0"/>
              <a:t>(</a:t>
            </a:r>
            <a:r>
              <a:rPr lang="en-US" sz="2800" b="1" dirty="0" smtClean="0"/>
              <a:t>Alt </a:t>
            </a:r>
            <a:r>
              <a:rPr lang="en-US" sz="2800" b="1" dirty="0" smtClean="0"/>
              <a:t>Linux)</a:t>
            </a:r>
            <a:endParaRPr lang="ru-RU" sz="2800" b="1" dirty="0" smtClean="0"/>
          </a:p>
          <a:p>
            <a:endParaRPr lang="ru-RU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C6EC3-53CD-9767-BA43-A3D31053EF31}"/>
              </a:ext>
            </a:extLst>
          </p:cNvPr>
          <p:cNvSpPr txBox="1"/>
          <p:nvPr/>
        </p:nvSpPr>
        <p:spPr>
          <a:xfrm>
            <a:off x="369988" y="1916832"/>
            <a:ext cx="82665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/>
              <a:t>Портал </a:t>
            </a:r>
            <a:r>
              <a:rPr lang="ru-RU" sz="2800" b="1" u="sng" dirty="0" err="1" smtClean="0"/>
              <a:t>г</a:t>
            </a:r>
            <a:r>
              <a:rPr lang="ru-RU" sz="2800" b="1" u="sng" dirty="0" err="1" smtClean="0"/>
              <a:t>осуслуг</a:t>
            </a:r>
            <a:endParaRPr lang="ru-RU" sz="2800" b="1" u="sng" dirty="0"/>
          </a:p>
          <a:p>
            <a:r>
              <a:rPr lang="ru-RU" sz="2800" b="1" u="sng" dirty="0" smtClean="0"/>
              <a:t>Видеоконференции</a:t>
            </a:r>
            <a:r>
              <a:rPr lang="ru-RU" sz="2800" b="1" u="sng" dirty="0"/>
              <a:t>:</a:t>
            </a:r>
            <a:r>
              <a:rPr lang="ru-RU" sz="2800" b="1" dirty="0"/>
              <a:t> </a:t>
            </a:r>
            <a:r>
              <a:rPr lang="en-US" sz="2800" b="1" dirty="0" err="1"/>
              <a:t>SberJazz</a:t>
            </a:r>
            <a:r>
              <a:rPr lang="en-US" sz="2800" b="1" dirty="0"/>
              <a:t>, VK </a:t>
            </a:r>
            <a:r>
              <a:rPr lang="ru-RU" sz="2800" b="1" dirty="0"/>
              <a:t>Звонки, </a:t>
            </a:r>
            <a:r>
              <a:rPr lang="ru-RU" sz="2800" b="1" dirty="0" smtClean="0"/>
              <a:t>Яндекс </a:t>
            </a:r>
            <a:r>
              <a:rPr lang="ru-RU" sz="2800" b="1" dirty="0"/>
              <a:t>Телемост, Видеозвонки </a:t>
            </a:r>
            <a:r>
              <a:rPr lang="en-US" sz="2800" b="1" dirty="0"/>
              <a:t>Mail.ru</a:t>
            </a:r>
            <a:r>
              <a:rPr lang="ru-RU" sz="2800" b="1" dirty="0"/>
              <a:t>,  </a:t>
            </a:r>
            <a:r>
              <a:rPr lang="en-US" sz="2800" b="1" dirty="0" smtClean="0"/>
              <a:t>VK </a:t>
            </a:r>
            <a:r>
              <a:rPr lang="ru-RU" sz="2800" b="1" dirty="0" smtClean="0"/>
              <a:t>Звонки</a:t>
            </a:r>
            <a:endParaRPr lang="ru-RU" sz="2800" b="1" dirty="0"/>
          </a:p>
          <a:p>
            <a:r>
              <a:rPr lang="ru-RU" sz="2800" b="1" u="sng" dirty="0" err="1" smtClean="0"/>
              <a:t>Нейросети</a:t>
            </a:r>
            <a:r>
              <a:rPr lang="ru-RU" sz="2800" b="1" u="sng" dirty="0" smtClean="0"/>
              <a:t> </a:t>
            </a:r>
            <a:r>
              <a:rPr lang="ru-RU" sz="2800" b="1" dirty="0" smtClean="0"/>
              <a:t>по созданию картинок: К</a:t>
            </a:r>
            <a:r>
              <a:rPr lang="en-US" sz="2800" b="1" dirty="0" err="1" smtClean="0"/>
              <a:t>andinsky</a:t>
            </a:r>
            <a:r>
              <a:rPr lang="ru-RU" sz="2800" b="1" dirty="0" smtClean="0"/>
              <a:t>, </a:t>
            </a:r>
            <a:r>
              <a:rPr lang="ru-RU" sz="2800" b="1" dirty="0" err="1"/>
              <a:t>Ш</a:t>
            </a:r>
            <a:r>
              <a:rPr lang="ru-RU" sz="2800" b="1" dirty="0" err="1" smtClean="0"/>
              <a:t>едеврум</a:t>
            </a:r>
            <a:r>
              <a:rPr lang="en-US" sz="2800" b="1" dirty="0" smtClean="0"/>
              <a:t> </a:t>
            </a:r>
            <a:r>
              <a:rPr lang="ru-RU" sz="2800" b="1" dirty="0" smtClean="0"/>
              <a:t>- </a:t>
            </a:r>
            <a:r>
              <a:rPr lang="ru-RU" sz="2800" b="1" dirty="0" smtClean="0"/>
              <a:t>по созданию текстов: Яндекс Браузер с Алисой, </a:t>
            </a:r>
            <a:r>
              <a:rPr lang="en-US" sz="2800" b="1" dirty="0" err="1" smtClean="0"/>
              <a:t>GigaChat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r>
              <a:rPr lang="ru-RU" sz="2800" b="1" u="sng" dirty="0" smtClean="0"/>
              <a:t>Карты</a:t>
            </a:r>
            <a:r>
              <a:rPr lang="ru-RU" sz="2800" b="1" dirty="0" smtClean="0"/>
              <a:t>: Яндекс Карты, Дубль Гис.</a:t>
            </a:r>
          </a:p>
          <a:p>
            <a:r>
              <a:rPr lang="ru-RU" sz="2800" b="1" u="sng" dirty="0" err="1" smtClean="0"/>
              <a:t>Соцсети</a:t>
            </a:r>
            <a:r>
              <a:rPr lang="ru-RU" sz="2800" b="1" dirty="0" smtClean="0"/>
              <a:t>: </a:t>
            </a:r>
            <a:r>
              <a:rPr lang="ru-RU" sz="2800" b="1" dirty="0" err="1" smtClean="0"/>
              <a:t>ВКонтакте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ТамТам</a:t>
            </a:r>
            <a:r>
              <a:rPr lang="ru-RU" sz="2800" b="1" dirty="0" smtClean="0"/>
              <a:t>, Одноклассники, </a:t>
            </a:r>
            <a:r>
              <a:rPr lang="en-US" sz="2800" b="1" dirty="0" err="1" smtClean="0"/>
              <a:t>RuTube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TenChat</a:t>
            </a:r>
            <a:r>
              <a:rPr lang="en-US" sz="2800" b="1" dirty="0" smtClean="0"/>
              <a:t>, </a:t>
            </a:r>
            <a:r>
              <a:rPr lang="ru-RU" sz="2800" b="1" dirty="0" smtClean="0"/>
              <a:t>Дзен</a:t>
            </a:r>
          </a:p>
          <a:p>
            <a:r>
              <a:rPr lang="ru-RU" sz="2800" b="1" u="sng" dirty="0" smtClean="0"/>
              <a:t>Антивирусы: </a:t>
            </a:r>
            <a:r>
              <a:rPr lang="en-US" sz="2800" b="1" dirty="0"/>
              <a:t>Kaspersky</a:t>
            </a:r>
            <a:r>
              <a:rPr lang="ru-RU" sz="2800" b="1" dirty="0" smtClean="0"/>
              <a:t>, Доктор Веб</a:t>
            </a:r>
          </a:p>
        </p:txBody>
      </p:sp>
    </p:spTree>
    <p:extLst>
      <p:ext uri="{BB962C8B-B14F-4D97-AF65-F5344CB8AC3E}">
        <p14:creationId xmlns:p14="http://schemas.microsoft.com/office/powerpoint/2010/main" val="1046048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5123" name="Picture 3" descr="\\Mac\AllFiles\private\var\folders\xb\fwd9rt1j2nd9_cgg0bfxlmpc0000gn\T\93A99CE8-CE94-4789-9342-BF06BFEDD44A\Снимок экрана 2023-05-21 в 19.34.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3"/>
          <a:stretch/>
        </p:blipFill>
        <p:spPr bwMode="auto">
          <a:xfrm>
            <a:off x="107504" y="908720"/>
            <a:ext cx="857070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23528" y="2492896"/>
            <a:ext cx="68407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6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5949280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азбукаинтернета.рф</a:t>
            </a:r>
          </a:p>
        </p:txBody>
      </p:sp>
      <p:pic>
        <p:nvPicPr>
          <p:cNvPr id="6148" name="Picture 4" descr="\\Mac\AllFiles\private\var\folders\xb\fwd9rt1j2nd9_cgg0bfxlmpc0000gn\T\841ED026-2C7A-4EAA-BE51-EA569A8EE62E\Снимок экрана 2023-05-21 в 19.39.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5" y="260648"/>
            <a:ext cx="5184576" cy="31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Mac\AllFiles\private\var\folders\xb\fwd9rt1j2nd9_cgg0bfxlmpc0000gn\T\51781AC0-08CD-47A9-A367-D95FCE9EB453\Снимок экрана 2023-05-21 в 19.40.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9" y="3579584"/>
            <a:ext cx="5092767" cy="28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5976" y="486617"/>
            <a:ext cx="36904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Материалы </a:t>
            </a:r>
          </a:p>
          <a:p>
            <a:r>
              <a:rPr lang="ru-RU" sz="3200" b="1" dirty="0" smtClean="0"/>
              <a:t>Разделены на </a:t>
            </a:r>
            <a:endParaRPr lang="ru-RU" sz="3200" b="1" dirty="0" smtClean="0"/>
          </a:p>
          <a:p>
            <a:r>
              <a:rPr lang="ru-RU" sz="3200" b="1" dirty="0"/>
              <a:t>б</a:t>
            </a:r>
            <a:r>
              <a:rPr lang="ru-RU" sz="3200" b="1" dirty="0" smtClean="0"/>
              <a:t>азовый </a:t>
            </a:r>
            <a:r>
              <a:rPr lang="ru-RU" sz="3200" b="1" dirty="0" smtClean="0"/>
              <a:t>курс и </a:t>
            </a:r>
          </a:p>
          <a:p>
            <a:r>
              <a:rPr lang="ru-RU" sz="3200" b="1" dirty="0"/>
              <a:t>р</a:t>
            </a:r>
            <a:r>
              <a:rPr lang="ru-RU" sz="3200" b="1" dirty="0" smtClean="0"/>
              <a:t>асширенный </a:t>
            </a:r>
            <a:r>
              <a:rPr lang="ru-RU" sz="3200" b="1" dirty="0" smtClean="0"/>
              <a:t>курс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67393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19675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При составлении программы </a:t>
            </a:r>
            <a:r>
              <a:rPr lang="ru-RU" sz="3200" b="1" dirty="0" smtClean="0"/>
              <a:t>учитываются</a:t>
            </a:r>
            <a:endParaRPr lang="ru-RU" sz="3200" b="1" dirty="0" smtClean="0"/>
          </a:p>
          <a:p>
            <a:r>
              <a:rPr lang="ru-RU" sz="3200" b="1" dirty="0" smtClean="0"/>
              <a:t>запросы слушателей и задачи по обучению.</a:t>
            </a:r>
          </a:p>
          <a:p>
            <a:endParaRPr lang="ru-RU" sz="3200" b="1" dirty="0" smtClean="0"/>
          </a:p>
          <a:p>
            <a:r>
              <a:rPr lang="ru-RU" sz="3200" b="1" dirty="0" smtClean="0"/>
              <a:t>На сайте </a:t>
            </a:r>
            <a:r>
              <a:rPr lang="en-US" sz="3200" b="1" dirty="0" smtClean="0"/>
              <a:t>azbukainterneta.ru </a:t>
            </a:r>
            <a:r>
              <a:rPr lang="ru-RU" sz="3200" b="1" dirty="0" smtClean="0"/>
              <a:t>размещены</a:t>
            </a:r>
            <a:endParaRPr lang="en-US" sz="3200" b="1" dirty="0" smtClean="0"/>
          </a:p>
          <a:p>
            <a:r>
              <a:rPr lang="en-US" sz="3200" b="1" dirty="0" smtClean="0"/>
              <a:t>13 </a:t>
            </a:r>
            <a:r>
              <a:rPr lang="ru-RU" sz="3200" b="1" dirty="0" smtClean="0"/>
              <a:t>программ обучения (базовый курс </a:t>
            </a:r>
            <a:r>
              <a:rPr lang="ru-RU" sz="3200" b="1" dirty="0" smtClean="0"/>
              <a:t>и 12 курсов </a:t>
            </a:r>
            <a:r>
              <a:rPr lang="ru-RU" sz="3200" b="1" dirty="0" smtClean="0"/>
              <a:t>для продвинутых пользователей</a:t>
            </a:r>
            <a:r>
              <a:rPr lang="ru-RU" sz="3200" b="1" dirty="0" smtClean="0"/>
              <a:t>).</a:t>
            </a: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Можно полностью использовать </a:t>
            </a:r>
          </a:p>
          <a:p>
            <a:r>
              <a:rPr lang="ru-RU" sz="3200" b="1" dirty="0" smtClean="0"/>
              <a:t>или брать за основу!</a:t>
            </a:r>
          </a:p>
        </p:txBody>
      </p:sp>
      <p:pic>
        <p:nvPicPr>
          <p:cNvPr id="7171" name="Picture 3" descr="C:\Users\lorali\Downloads\398-3980071_classroom-icon-png-blue-clipart-classroom-teacher-computer-classroom-icon-png-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76" y="4798655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69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339651"/>
            <a:ext cx="878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Слушатель умеет  делать записи на компьютере, сохранять и систематизировать нужную информацию, работать в безопасном режиме  в интернете, делать запросы, находить нужную информацию, пользоваться различными социальными онлайн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287346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38A22C-E97D-05D3-1CFE-C8AF4A41C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1"/>
            <a:ext cx="7455971" cy="4193984"/>
          </a:xfrm>
          <a:prstGeom prst="rect">
            <a:avLst/>
          </a:prstGeom>
        </p:spPr>
      </p:pic>
      <p:pic>
        <p:nvPicPr>
          <p:cNvPr id="1026" name="Picture 2" descr="\\Mac\AllFiles\private\var\folders\xb\fwd9rt1j2nd9_cgg0bfxlmpc0000gn\T\BDFCFC2D-816E-4222-ACF4-56399FCCDADA\Снимок экрана 2022-12-04 в 18.46.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440" b="-1"/>
          <a:stretch/>
        </p:blipFill>
        <p:spPr bwMode="auto">
          <a:xfrm>
            <a:off x="1115616" y="836712"/>
            <a:ext cx="7343775" cy="4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6021288"/>
            <a:ext cx="434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vk.com/</a:t>
            </a:r>
            <a:r>
              <a:rPr lang="en-US" sz="3200" b="1" dirty="0" err="1" smtClean="0">
                <a:solidFill>
                  <a:srgbClr val="00B0F0"/>
                </a:solidFill>
              </a:rPr>
              <a:t>azbukainterneta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</a:t>
            </a:r>
            <a:r>
              <a:rPr lang="ru-RU" sz="2000" b="1" dirty="0" smtClean="0">
                <a:solidFill>
                  <a:srgbClr val="0070C0"/>
                </a:solidFill>
              </a:rPr>
              <a:t>Социального фонда </a:t>
            </a:r>
            <a:r>
              <a:rPr lang="ru-RU" sz="2000" b="1" dirty="0">
                <a:solidFill>
                  <a:srgbClr val="0070C0"/>
                </a:solidFill>
              </a:rPr>
              <a:t>России – pfrf.ru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78" y="5345302"/>
            <a:ext cx="912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Есть </a:t>
            </a:r>
            <a:r>
              <a:rPr lang="ru-RU" sz="3600" b="1" dirty="0" smtClean="0"/>
              <a:t>материалы </a:t>
            </a:r>
            <a:r>
              <a:rPr lang="ru-RU" sz="3600" b="1" dirty="0" smtClean="0"/>
              <a:t>на  </a:t>
            </a:r>
            <a:r>
              <a:rPr lang="en-US" sz="3600" b="1" dirty="0" smtClean="0"/>
              <a:t>Windows 7, Windows 10, </a:t>
            </a:r>
            <a:r>
              <a:rPr lang="ru-RU" sz="3600" b="1" dirty="0" smtClean="0"/>
              <a:t>ОС «Альт»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210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230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14 уроков по 2 часа</a:t>
            </a:r>
          </a:p>
          <a:p>
            <a:r>
              <a:rPr lang="ru-RU" b="1" dirty="0"/>
              <a:t>Всего: 28 часов</a:t>
            </a:r>
          </a:p>
          <a:p>
            <a:endParaRPr lang="ru-RU" b="1" dirty="0"/>
          </a:p>
          <a:p>
            <a:r>
              <a:rPr lang="ru-RU" b="1" dirty="0"/>
              <a:t>2 урока в неделю </a:t>
            </a:r>
          </a:p>
          <a:p>
            <a:endParaRPr lang="ru-RU" b="1" dirty="0"/>
          </a:p>
          <a:p>
            <a:r>
              <a:rPr lang="ru-RU" b="1" dirty="0"/>
              <a:t>Продолжительность:</a:t>
            </a:r>
          </a:p>
          <a:p>
            <a:r>
              <a:rPr lang="ru-RU" b="1" dirty="0"/>
              <a:t>7 недель </a:t>
            </a:r>
            <a:r>
              <a:rPr lang="ru-RU" b="1" dirty="0" smtClean="0"/>
              <a:t>(1 </a:t>
            </a:r>
            <a:r>
              <a:rPr lang="ru-RU" b="1" dirty="0"/>
              <a:t>месяц и три недели)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2050" name="Picture 2" descr="C:\Users\Лариса\Desktop\Screensho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r="8654"/>
          <a:stretch/>
        </p:blipFill>
        <p:spPr bwMode="auto">
          <a:xfrm>
            <a:off x="2403540" y="1214753"/>
            <a:ext cx="6472464" cy="473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2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 descr="Y:\Desktop\Снимок экрана 2023-05-22 в 11.59.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94443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Mac\AllFiles\private\var\folders\xb\fwd9rt1j2nd9_cgg0bfxlmpc0000gn\T\2ABC0EA2-95A2-4618-B550-B2B69AC8709B\Снимок экрана 2023-05-22 в 12.01.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4" y="738463"/>
            <a:ext cx="534990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83568" y="4495428"/>
            <a:ext cx="4176464" cy="64807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847093" y="4149080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482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669" y="97468"/>
            <a:ext cx="47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расширенного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3" y="499989"/>
            <a:ext cx="813690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Работа </a:t>
            </a:r>
            <a:r>
              <a:rPr lang="ru-RU" sz="2200" b="1" dirty="0" smtClean="0"/>
              <a:t>с большими </a:t>
            </a:r>
            <a:r>
              <a:rPr lang="ru-RU" sz="2200" b="1" dirty="0"/>
              <a:t>объемами информации (хранение, сжатие, облачные хранилища).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Региональные интернет сервисы на примере Нижегородской </a:t>
            </a:r>
            <a:r>
              <a:rPr lang="ru-RU" sz="2200" b="1" dirty="0" smtClean="0"/>
              <a:t>области.</a:t>
            </a:r>
            <a:endParaRPr lang="ru-RU" sz="2200" b="1" dirty="0"/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Работа в </a:t>
            </a:r>
            <a:r>
              <a:rPr lang="ru-RU" sz="2200" b="1" dirty="0" err="1"/>
              <a:t>соцсетях</a:t>
            </a:r>
            <a:r>
              <a:rPr lang="ru-RU" sz="2200" b="1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Финансовые расчеты в сети </a:t>
            </a:r>
            <a:r>
              <a:rPr lang="ru-RU" sz="2200" b="1" dirty="0" smtClean="0"/>
              <a:t>интернет.</a:t>
            </a:r>
            <a:endParaRPr lang="ru-RU" sz="2200" b="1" dirty="0"/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Поиск работы, составление резюме, основы работы в </a:t>
            </a:r>
            <a:r>
              <a:rPr lang="en-US" sz="2200" b="1" dirty="0" err="1"/>
              <a:t>Ecxel</a:t>
            </a:r>
            <a:r>
              <a:rPr lang="ru-RU" sz="2200" b="1" dirty="0"/>
              <a:t>, в </a:t>
            </a:r>
            <a:r>
              <a:rPr lang="en-US" sz="2200" b="1" dirty="0"/>
              <a:t>Power Point</a:t>
            </a:r>
            <a:r>
              <a:rPr lang="ru-RU" sz="2200" b="1" dirty="0"/>
              <a:t>, в редакторе изображений.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Основы работы на планшетном компьютере.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Работа в программах видеообщения. Разбираем </a:t>
            </a:r>
            <a:r>
              <a:rPr lang="en-US" sz="2200" b="1" dirty="0"/>
              <a:t> C</a:t>
            </a:r>
            <a:r>
              <a:rPr lang="ru-RU" sz="2200" b="1" dirty="0" err="1"/>
              <a:t>кайп</a:t>
            </a:r>
            <a:r>
              <a:rPr lang="ru-RU" sz="2200" b="1" dirty="0"/>
              <a:t> на планшете, смартфоне, Вайбер, Вотсап.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Работа с мобильными </a:t>
            </a:r>
            <a:r>
              <a:rPr lang="ru-RU" sz="2200" b="1" dirty="0" smtClean="0"/>
              <a:t>приложениями.</a:t>
            </a:r>
            <a:endParaRPr lang="ru-RU" sz="2200" b="1" dirty="0"/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Организация путешествий через интернет.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 </a:t>
            </a:r>
            <a:r>
              <a:rPr lang="ru-RU" sz="2200" b="1" dirty="0" err="1" smtClean="0"/>
              <a:t>Кибербезопасность</a:t>
            </a:r>
            <a:r>
              <a:rPr lang="ru-RU" sz="2200" b="1" dirty="0" smtClean="0"/>
              <a:t>.</a:t>
            </a:r>
            <a:endParaRPr lang="ru-RU" sz="2200" b="1" dirty="0"/>
          </a:p>
          <a:p>
            <a:pPr marL="342900" indent="-342900">
              <a:buFont typeface="+mj-lt"/>
              <a:buAutoNum type="arabicPeriod"/>
            </a:pPr>
            <a:r>
              <a:rPr lang="ru-RU" sz="2200" b="1" dirty="0"/>
              <a:t> Онлайн-сервисы государственных органов власти и </a:t>
            </a:r>
            <a:r>
              <a:rPr lang="ru-RU" sz="2200" b="1" dirty="0" smtClean="0"/>
              <a:t>ведомств.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b="1" dirty="0" smtClean="0"/>
              <a:t> Основы </a:t>
            </a:r>
            <a:r>
              <a:rPr lang="ru-RU" sz="2200" b="1" dirty="0" smtClean="0"/>
              <a:t>работы на смартфоне.</a:t>
            </a:r>
            <a:endParaRPr lang="ru-RU" sz="22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9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936104" cy="5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026" name="Picture 2" descr="C:\Users\user\Desktop\Скриншот 03-12-2023 13095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4" y="476672"/>
            <a:ext cx="8053972" cy="603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42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Скриншот 03-12-2023 13104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364"/>
            <a:ext cx="8783913" cy="46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4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936104" cy="5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user\Desktop\Скриншот 03-12-2023 13114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" y="908720"/>
            <a:ext cx="874691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1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Скриншот 03-12-2023 1312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24" y="267911"/>
            <a:ext cx="7293521" cy="59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3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936104" cy="5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7" name="Picture 3" descr="C:\Users\user\Desktop\Скриншот 03-12-2023 1334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t="2684"/>
          <a:stretch/>
        </p:blipFill>
        <p:spPr bwMode="auto">
          <a:xfrm>
            <a:off x="677960" y="481261"/>
            <a:ext cx="7788080" cy="61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4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user\Desktop\Скриншот 03-12-2023 1334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" t="719" b="2313"/>
          <a:stretch/>
        </p:blipFill>
        <p:spPr bwMode="auto">
          <a:xfrm>
            <a:off x="250818" y="855526"/>
            <a:ext cx="8641662" cy="41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48680"/>
            <a:ext cx="80648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 компьютерной грамотности. Форматы оказания услуги:</a:t>
            </a:r>
          </a:p>
          <a:p>
            <a:endParaRPr lang="ru-RU" sz="2400" b="1" dirty="0"/>
          </a:p>
          <a:p>
            <a:r>
              <a:rPr lang="ru-RU" sz="2600" b="1" dirty="0" smtClean="0"/>
              <a:t>Социальная услуга</a:t>
            </a:r>
          </a:p>
          <a:p>
            <a:r>
              <a:rPr lang="ru-RU" sz="2600" b="1" dirty="0" smtClean="0"/>
              <a:t>Информационно-консультационная услуга</a:t>
            </a:r>
          </a:p>
          <a:p>
            <a:r>
              <a:rPr lang="ru-RU" sz="2600" dirty="0" smtClean="0"/>
              <a:t>Учреждению не нужна образовательная лицензия. Обучение проводят сотрудники, которые не являются преподавателями.</a:t>
            </a:r>
          </a:p>
          <a:p>
            <a:endParaRPr lang="ru-RU" sz="2600" b="1" dirty="0" smtClean="0"/>
          </a:p>
          <a:p>
            <a:r>
              <a:rPr lang="ru-RU" sz="2600" b="1" dirty="0" smtClean="0"/>
              <a:t>Услуга дополнительного образования</a:t>
            </a:r>
          </a:p>
          <a:p>
            <a:r>
              <a:rPr lang="ru-RU" sz="2600" dirty="0" smtClean="0"/>
              <a:t>Учреждение имеет образовательную лицензию</a:t>
            </a:r>
          </a:p>
          <a:p>
            <a:r>
              <a:rPr lang="ru-RU" sz="2600" dirty="0" smtClean="0"/>
              <a:t>Преподаватели имеют определенную квалификацию, которую подтверждают (аттестация)</a:t>
            </a:r>
          </a:p>
        </p:txBody>
      </p:sp>
    </p:spTree>
    <p:extLst>
      <p:ext uri="{BB962C8B-B14F-4D97-AF65-F5344CB8AC3E}">
        <p14:creationId xmlns:p14="http://schemas.microsoft.com/office/powerpoint/2010/main" val="203128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936104" cy="5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194" name="Picture 2" descr="C:\Users\user\Desktop\Скриншот 03-12-2023 13344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2866"/>
            <a:ext cx="862753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31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7"/>
            <a:ext cx="799391" cy="48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esktop\Скриншот 03-12-2023 13345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4" y="980728"/>
            <a:ext cx="8744156" cy="36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30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Mac\AllFiles\private\var\folders\xb\fwd9rt1j2nd9_cgg0bfxlmpc0000gn\T\972F8852-33EA-4A4F-9EEB-C0831E43B2EE\Снимок экрана 2022-12-04 в 19.54.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332656"/>
            <a:ext cx="467768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Mac\AllFiles\private\var\folders\xb\fwd9rt1j2nd9_cgg0bfxlmpc0000gn\T\DE630109-8E8A-4DCC-BD9F-F2BB4BF877B2\Снимок экрана 2022-12-04 в 19.55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665"/>
            <a:ext cx="4885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МОДУЛЬ 12 Основы работы на смартфоне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53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6409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Варианты  формирования программы под запросы:</a:t>
            </a:r>
          </a:p>
          <a:p>
            <a:endParaRPr lang="ru-RU" dirty="0" smtClean="0"/>
          </a:p>
          <a:p>
            <a:r>
              <a:rPr lang="ru-RU" sz="2000" b="1" dirty="0" smtClean="0"/>
              <a:t>Работа на смартфоне с акцентом на </a:t>
            </a:r>
            <a:r>
              <a:rPr lang="ru-RU" sz="2000" b="1" dirty="0" err="1" smtClean="0"/>
              <a:t>видеообщение</a:t>
            </a:r>
            <a:endParaRPr lang="ru-RU" sz="2000" b="1" dirty="0" smtClean="0"/>
          </a:p>
          <a:p>
            <a:r>
              <a:rPr lang="ru-RU" sz="2000" dirty="0" smtClean="0"/>
              <a:t>За основу </a:t>
            </a:r>
          </a:p>
          <a:p>
            <a:r>
              <a:rPr lang="ru-RU" sz="2000" dirty="0" smtClean="0"/>
              <a:t>модуль 12 «Основы работы на смартфоне»  + глава 5 «</a:t>
            </a:r>
            <a:r>
              <a:rPr lang="ru-RU" sz="2000" dirty="0" err="1" smtClean="0"/>
              <a:t>Вайбер</a:t>
            </a:r>
            <a:r>
              <a:rPr lang="ru-RU" sz="2000" dirty="0" smtClean="0"/>
              <a:t>» модуля 7 «</a:t>
            </a:r>
            <a:r>
              <a:rPr lang="ru-RU" sz="2000" dirty="0" err="1" smtClean="0"/>
              <a:t>Видеообщение</a:t>
            </a:r>
            <a:r>
              <a:rPr lang="ru-RU" sz="2000" dirty="0" smtClean="0"/>
              <a:t>»</a:t>
            </a:r>
          </a:p>
          <a:p>
            <a:endParaRPr lang="ru-RU" dirty="0"/>
          </a:p>
          <a:p>
            <a:r>
              <a:rPr lang="ru-RU" sz="2000" b="1" dirty="0" smtClean="0"/>
              <a:t>Работа в социальных сетях с акцентом на работу с выносными устройствами </a:t>
            </a:r>
            <a:r>
              <a:rPr lang="ru-RU" sz="2000" b="1" dirty="0" smtClean="0"/>
              <a:t>хранения </a:t>
            </a:r>
            <a:r>
              <a:rPr lang="ru-RU" sz="2000" b="1" dirty="0" smtClean="0"/>
              <a:t>информации. </a:t>
            </a:r>
          </a:p>
          <a:p>
            <a:r>
              <a:rPr lang="ru-RU" sz="2000" dirty="0" smtClean="0"/>
              <a:t>За основу </a:t>
            </a:r>
          </a:p>
          <a:p>
            <a:r>
              <a:rPr lang="ru-RU" sz="2000" dirty="0" smtClean="0"/>
              <a:t>Модуль 3 «Социальные сети» +  глава 3 «Работа </a:t>
            </a:r>
            <a:r>
              <a:rPr lang="ru-RU" sz="2000" dirty="0"/>
              <a:t>с </a:t>
            </a:r>
            <a:r>
              <a:rPr lang="ru-RU" sz="2000" dirty="0" err="1"/>
              <a:t>флешкой</a:t>
            </a:r>
            <a:r>
              <a:rPr lang="ru-RU" sz="2000" dirty="0"/>
              <a:t> и переносным жестким </a:t>
            </a:r>
            <a:r>
              <a:rPr lang="ru-RU" sz="2000" dirty="0" smtClean="0"/>
              <a:t>диском»</a:t>
            </a:r>
          </a:p>
          <a:p>
            <a:endParaRPr lang="ru-RU" sz="2000" dirty="0"/>
          </a:p>
          <a:p>
            <a:r>
              <a:rPr lang="ru-RU" sz="2000" b="1" dirty="0" smtClean="0"/>
              <a:t>Работа с социальными </a:t>
            </a:r>
          </a:p>
          <a:p>
            <a:r>
              <a:rPr lang="ru-RU" sz="2000" b="1" dirty="0" smtClean="0"/>
              <a:t>сервисами на сайтах </a:t>
            </a:r>
          </a:p>
          <a:p>
            <a:r>
              <a:rPr lang="ru-RU" sz="2000" b="1" dirty="0" smtClean="0"/>
              <a:t>государственных органов власти</a:t>
            </a:r>
          </a:p>
          <a:p>
            <a:r>
              <a:rPr lang="ru-RU" sz="2000" dirty="0" smtClean="0"/>
              <a:t>Материалы модуля 11 </a:t>
            </a:r>
          </a:p>
          <a:p>
            <a:r>
              <a:rPr lang="ru-RU" sz="2000" dirty="0" smtClean="0"/>
              <a:t>«</a:t>
            </a:r>
            <a:r>
              <a:rPr lang="ru-RU" sz="2000" dirty="0"/>
              <a:t>Онлайн-сервисы </a:t>
            </a:r>
            <a:endParaRPr lang="ru-RU" sz="2000" dirty="0" smtClean="0"/>
          </a:p>
          <a:p>
            <a:r>
              <a:rPr lang="ru-RU" sz="2000" dirty="0" smtClean="0"/>
              <a:t>государственных </a:t>
            </a:r>
            <a:r>
              <a:rPr lang="ru-RU" sz="2000" dirty="0"/>
              <a:t>органов власти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ведомств</a:t>
            </a:r>
          </a:p>
        </p:txBody>
      </p:sp>
      <p:pic>
        <p:nvPicPr>
          <p:cNvPr id="9218" name="Picture 2" descr="Y:\Desktop\Снимок экрана 2023-05-22 в 11.50.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4290400" y="4165426"/>
            <a:ext cx="4530073" cy="24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38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6E658-60AF-8122-125C-4380ED4EA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4" y="980728"/>
            <a:ext cx="8831509" cy="53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21380" b="20513"/>
          <a:stretch/>
        </p:blipFill>
        <p:spPr bwMode="auto">
          <a:xfrm>
            <a:off x="179512" y="105289"/>
            <a:ext cx="530702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F3EF8-3843-3632-96DC-66098D17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Лариса\Desktop\Screenshot_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" y="105290"/>
            <a:ext cx="7166429" cy="63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9558" y="188640"/>
            <a:ext cx="1296144" cy="4660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571366"/>
            <a:ext cx="1512168" cy="481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096"/>
            <a:ext cx="2502586" cy="4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1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2B195-5040-3E01-C3E7-692597CE7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Лариса\Desktop\Screenshot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169270" y="332656"/>
            <a:ext cx="88054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780928"/>
            <a:ext cx="0" cy="72008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84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4" y="2708920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урока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презентации (раздел </a:t>
            </a:r>
            <a:r>
              <a:rPr lang="ru-RU" sz="2400" b="1" dirty="0" smtClean="0"/>
              <a:t>«Преподавателю»)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видео (раздел  </a:t>
            </a:r>
            <a:r>
              <a:rPr lang="ru-RU" sz="2400" b="1" dirty="0" smtClean="0"/>
              <a:t>«Полезная </a:t>
            </a:r>
            <a:r>
              <a:rPr lang="ru-RU" sz="2400" b="1" dirty="0"/>
              <a:t>информация – </a:t>
            </a:r>
            <a:r>
              <a:rPr lang="ru-RU" sz="2400" b="1" dirty="0" smtClean="0"/>
              <a:t>Видеоматериалы»)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учебника для слушателей (раздел </a:t>
            </a:r>
            <a:r>
              <a:rPr lang="ru-RU" sz="2400" b="1" dirty="0" smtClean="0"/>
              <a:t>«Учебник»)</a:t>
            </a:r>
            <a:endParaRPr lang="ru-RU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контрольные вопросы к </a:t>
            </a:r>
            <a:r>
              <a:rPr lang="ru-RU" sz="2400" b="1" dirty="0" smtClean="0"/>
              <a:t>темам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/>
              <a:t>тесты</a:t>
            </a:r>
            <a:endParaRPr lang="ru-RU" sz="2400" b="1" dirty="0"/>
          </a:p>
        </p:txBody>
      </p:sp>
      <p:pic>
        <p:nvPicPr>
          <p:cNvPr id="4" name="Picture 2" descr="C:\Users\Лариса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677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8839" y="999093"/>
            <a:ext cx="712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Подготовка материалов к уроку для преподавателя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00808"/>
            <a:ext cx="786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можно взять с сайта проекта «Азбука интернета» </a:t>
            </a:r>
          </a:p>
          <a:p>
            <a:r>
              <a:rPr lang="ru-RU" sz="2400" b="1" dirty="0"/>
              <a:t>-</a:t>
            </a:r>
            <a:r>
              <a:rPr lang="en-US" sz="2400" b="1" dirty="0"/>
              <a:t> </a:t>
            </a:r>
            <a:r>
              <a:rPr lang="en-US" sz="2400" b="1" dirty="0" err="1"/>
              <a:t>azbukainterneta.ru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69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Desktop\Снимок экрана 2023-05-22 в 12.07.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7" y="1484784"/>
            <a:ext cx="8698547" cy="514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19998"/>
            <a:ext cx="8759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Рекомендации по дистанционному обучению в блоке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«Полезная информация» на сайте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azbukainterneta.ru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84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6941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Скриншот 03-12-2023 1405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9"/>
          <a:stretch/>
        </p:blipFill>
        <p:spPr bwMode="auto">
          <a:xfrm>
            <a:off x="120046" y="1556792"/>
            <a:ext cx="8638613" cy="438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86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Какими могут быть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документы,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регламентирующие работу компьютерного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класса.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293" y="1645643"/>
            <a:ext cx="87129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Положение о классе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Внутренний документ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организации,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закрепляющий образец сертификата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который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выдается по окончании курсов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 Документы об обработке персональных данных - Положение о  защите, хранении, обработке и передаче персональных данных обучающихся, Согласие на обработку персональных данных, разрешенных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(Федеральный закон «О персональных данных» №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152-ФЗ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Приказ Федеральной службы по надзору в сфере связи,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информационных технологий и массовых коммуникаций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от 24 февраля 2021 года № 18  «Об утверждении требований к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содержанию согласия на обработку персональных данных, разрешенных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»).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47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45" y="61214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	 </a:t>
            </a:r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0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62" y="647734"/>
            <a:ext cx="7411585" cy="57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27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953" y="3377338"/>
            <a:ext cx="6480720" cy="207543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admin@azbukainterneta.ru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903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84 66 992</a:t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vk.com/azbukainterneta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Лариса\AppData\Local\Microsoft\Windows\Temporary Internet Files\Content.IE5\54YN83EH\1024px-Mail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3711955"/>
            <a:ext cx="671670" cy="6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ариса\AppData\Local\Microsoft\Windows\Temporary Internet Files\Content.IE5\54YN83EH\768px-Phone_Shiny_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4788944"/>
            <a:ext cx="671670" cy="6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98930-CE1A-D0A7-F686-87BB153D5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08045"/>
            <a:ext cx="1011024" cy="829557"/>
          </a:xfrm>
          <a:prstGeom prst="rect">
            <a:avLst/>
          </a:prstGeom>
        </p:spPr>
      </p:pic>
      <p:pic>
        <p:nvPicPr>
          <p:cNvPr id="12290" name="Picture 2" descr="C:\Users\user\Desktop\Скриншот 03-12-2023 1412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211"/>
            <a:ext cx="7776864" cy="3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15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735" y="6118425"/>
            <a:ext cx="5378265" cy="493050"/>
          </a:xfrm>
          <a:prstGeom prst="rect">
            <a:avLst/>
          </a:prstGeom>
          <a:noFill/>
        </p:spPr>
        <p:txBody>
          <a:bodyPr wrap="none" lIns="76802" tIns="38401" rIns="76802" bIns="38401" rtlCol="0">
            <a:spAutoFit/>
          </a:bodyPr>
          <a:lstStyle/>
          <a:p>
            <a:r>
              <a:rPr lang="ru-RU" sz="2700" b="1" dirty="0">
                <a:solidFill>
                  <a:srgbClr val="0070C0"/>
                </a:solidFill>
              </a:rPr>
              <a:t>Рекомендации Азбуки Интернета</a:t>
            </a:r>
          </a:p>
        </p:txBody>
      </p:sp>
      <p:pic>
        <p:nvPicPr>
          <p:cNvPr id="5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476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846" y="456165"/>
            <a:ext cx="7762056" cy="7901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Положение о работе компьютерного класса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978754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Общие </a:t>
            </a:r>
            <a:r>
              <a:rPr lang="ru-RU" sz="2800" dirty="0"/>
              <a:t>положения</a:t>
            </a:r>
          </a:p>
          <a:p>
            <a:r>
              <a:rPr lang="ru-RU" sz="2800" dirty="0"/>
              <a:t>Цели и задачи</a:t>
            </a:r>
          </a:p>
          <a:p>
            <a:r>
              <a:rPr lang="ru-RU" sz="2800" dirty="0"/>
              <a:t>Оснащение,  оборудование кабинета</a:t>
            </a:r>
          </a:p>
          <a:p>
            <a:r>
              <a:rPr lang="ru-RU" sz="2800" dirty="0"/>
              <a:t>Требования к организации рабочих </a:t>
            </a:r>
            <a:r>
              <a:rPr lang="ru-RU" sz="2800" dirty="0" smtClean="0"/>
              <a:t>мест</a:t>
            </a:r>
          </a:p>
          <a:p>
            <a:r>
              <a:rPr lang="ru-RU" sz="2800" dirty="0"/>
              <a:t>Организация работы класса </a:t>
            </a:r>
          </a:p>
          <a:p>
            <a:r>
              <a:rPr lang="ru-RU" sz="2800" dirty="0"/>
              <a:t>Правила по набору слушателей </a:t>
            </a:r>
          </a:p>
          <a:p>
            <a:r>
              <a:rPr lang="ru-RU" sz="2800" dirty="0"/>
              <a:t>Ответственные за работу класса</a:t>
            </a:r>
          </a:p>
          <a:p>
            <a:r>
              <a:rPr lang="ru-RU" sz="2800" dirty="0"/>
              <a:t>Права и обязанности преподавателя</a:t>
            </a:r>
          </a:p>
          <a:p>
            <a:r>
              <a:rPr lang="ru-RU" sz="2800" dirty="0"/>
              <a:t>Права и обязанности слушателей </a:t>
            </a:r>
          </a:p>
          <a:p>
            <a:r>
              <a:rPr lang="ru-RU" sz="2800" dirty="0"/>
              <a:t>Правила поведения в классе </a:t>
            </a:r>
          </a:p>
          <a:p>
            <a:r>
              <a:rPr lang="ru-RU" sz="2800" dirty="0"/>
              <a:t>Документация по работе класса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6669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0"/>
            <a:ext cx="8225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Анкета на организационном собрании слушателей (пример)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203060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данные  слушателя.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умений работы на компьютере и в интернете (подчеркните нужное)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могу писать тексты на компьютере,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могу сохранить документ на компьютере,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умею находить и распечатывать фото, текст и другую информацию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компьютера,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умею искать информацию в интернете,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умею оформлять электронные услуги,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умею совершать покупки в интернете,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общаюсь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умею пользоваться программами видеообщения,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мне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показывали как пользоваться компьютером,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я ни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разу не пользовался компьютером и интернетом.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я решил пройти обучение работе  на компьютере и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интернете: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Чему конкретно я хотел 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научиться: ______________________________________________________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91" y="6309320"/>
            <a:ext cx="54387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1548" y="6239279"/>
            <a:ext cx="634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Канал в «Дзен»  - «Спасибо интернету»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G:\Азбука Семинар\ВЕБИНАР ДЕКАБРЬ 2023\2023-12-02_18-46-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" y="764704"/>
            <a:ext cx="8155430" cy="50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4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учебного </a:t>
            </a:r>
            <a:r>
              <a:rPr lang="ru-RU" b="1" dirty="0" smtClean="0"/>
              <a:t>процесса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3119" y="764704"/>
            <a:ext cx="8064896" cy="5494420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3200" b="1" dirty="0"/>
              <a:t>Индивидуальный подход.</a:t>
            </a:r>
          </a:p>
          <a:p>
            <a:r>
              <a:rPr lang="ru-RU" sz="3200" b="1" dirty="0"/>
              <a:t>Группы не более 10 человек.</a:t>
            </a:r>
          </a:p>
          <a:p>
            <a:r>
              <a:rPr lang="ru-RU" sz="3200" b="1" dirty="0"/>
              <a:t>Больше повторений пройденного материала.</a:t>
            </a:r>
          </a:p>
          <a:p>
            <a:r>
              <a:rPr lang="ru-RU" sz="3200" b="1" dirty="0"/>
              <a:t>Говорить громко, четко.</a:t>
            </a:r>
          </a:p>
          <a:p>
            <a:r>
              <a:rPr lang="ru-RU" sz="3200" b="1" dirty="0"/>
              <a:t>Быть готовым консультировать слушателей </a:t>
            </a:r>
          </a:p>
          <a:p>
            <a:r>
              <a:rPr lang="ru-RU" sz="3200" b="1" dirty="0"/>
              <a:t>вне занятий.</a:t>
            </a:r>
          </a:p>
          <a:p>
            <a:r>
              <a:rPr lang="ru-RU" sz="3200" b="1" dirty="0"/>
              <a:t>Практические занятия – часть урока.</a:t>
            </a:r>
          </a:p>
          <a:p>
            <a:r>
              <a:rPr lang="ru-RU" sz="3200" b="1" dirty="0"/>
              <a:t>Развитие мелкой моторики.</a:t>
            </a:r>
          </a:p>
          <a:p>
            <a:r>
              <a:rPr lang="ru-RU" sz="3200" b="1" dirty="0"/>
              <a:t>Больше </a:t>
            </a:r>
            <a:r>
              <a:rPr lang="ru-RU" sz="3200" b="1" dirty="0" smtClean="0"/>
              <a:t>практики.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018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Методики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836712"/>
            <a:ext cx="8233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Более способный становится помощником преподавателя, помогая </a:t>
            </a:r>
          </a:p>
          <a:p>
            <a:r>
              <a:rPr lang="ru-RU" sz="2000" dirty="0" smtClean="0"/>
              <a:t>освоить материал своим одногруппникам.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Воркшоп</a:t>
            </a:r>
            <a:r>
              <a:rPr lang="ru-RU" sz="2000" dirty="0" smtClean="0"/>
              <a:t>. Вместе на практике закреплять новые знания. </a:t>
            </a:r>
          </a:p>
          <a:p>
            <a:r>
              <a:rPr lang="ru-RU" sz="2000" dirty="0" smtClean="0"/>
              <a:t>Возможно создание общей группы, где каждый размещает свои </a:t>
            </a:r>
          </a:p>
          <a:p>
            <a:r>
              <a:rPr lang="ru-RU" sz="2000" dirty="0" smtClean="0"/>
              <a:t>публикации. Например, фото моего города, поселка.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Домашнее задание. Закрепление одного и того же действия. </a:t>
            </a:r>
          </a:p>
          <a:p>
            <a:r>
              <a:rPr lang="ru-RU" sz="2000" dirty="0" smtClean="0"/>
              <a:t>Например, отправка письма, сообщения. </a:t>
            </a:r>
          </a:p>
          <a:p>
            <a:r>
              <a:rPr lang="ru-RU" sz="2000" dirty="0" smtClean="0"/>
              <a:t>Отправка сообщения с прикреплением фото или документа.</a:t>
            </a:r>
          </a:p>
          <a:p>
            <a:r>
              <a:rPr lang="ru-RU" sz="2000" dirty="0" smtClean="0"/>
              <a:t>Отправка ссылки на интересную публикацию и т.д.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Ассоциативный метод. Интернет – это виртуальный город. </a:t>
            </a:r>
          </a:p>
          <a:p>
            <a:r>
              <a:rPr lang="ru-RU" sz="2000" dirty="0" smtClean="0"/>
              <a:t>Пространство, где есть и почта, и справочное бюро, и адреса  учреждений.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18573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7135</TotalTime>
  <Words>1378</Words>
  <Application>Microsoft Office PowerPoint</Application>
  <PresentationFormat>Экран (4:3)</PresentationFormat>
  <Paragraphs>228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Тема Office</vt:lpstr>
      <vt:lpstr>azbukainterneta.ru</vt:lpstr>
      <vt:lpstr>Презентация PowerPoint</vt:lpstr>
      <vt:lpstr>Презентация PowerPoint</vt:lpstr>
      <vt:lpstr>Презентация PowerPoint</vt:lpstr>
      <vt:lpstr>Положение о работе компьютерного класса</vt:lpstr>
      <vt:lpstr>Презентация PowerPoint</vt:lpstr>
      <vt:lpstr>Презентация PowerPoint</vt:lpstr>
      <vt:lpstr>Особенности учебного процесса</vt:lpstr>
      <vt:lpstr>Методики</vt:lpstr>
      <vt:lpstr>Тренажеры</vt:lpstr>
      <vt:lpstr>Проект «Азбука интернета»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Презентация PowerPoint</vt:lpstr>
      <vt:lpstr>Презентация PowerPoint</vt:lpstr>
      <vt:lpstr>   </vt:lpstr>
      <vt:lpstr>Презентация PowerPoint</vt:lpstr>
      <vt:lpstr>   </vt:lpstr>
      <vt:lpstr>Презентация PowerPoint</vt:lpstr>
      <vt:lpstr>  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admin@azbukainterneta.ru  8 903 84 66 992  vk.com/azbukainterneta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azbukainterneta.ru</dc:title>
  <dc:creator>Лариса</dc:creator>
  <cp:lastModifiedBy>Шушлина Наталья Юрьевна</cp:lastModifiedBy>
  <cp:revision>178</cp:revision>
  <dcterms:created xsi:type="dcterms:W3CDTF">2017-02-04T14:21:28Z</dcterms:created>
  <dcterms:modified xsi:type="dcterms:W3CDTF">2023-12-12T09:46:19Z</dcterms:modified>
</cp:coreProperties>
</file>