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0" r:id="rId2"/>
    <p:sldId id="284" r:id="rId3"/>
    <p:sldId id="360" r:id="rId4"/>
    <p:sldId id="339" r:id="rId5"/>
    <p:sldId id="296" r:id="rId6"/>
    <p:sldId id="322" r:id="rId7"/>
    <p:sldId id="286" r:id="rId8"/>
    <p:sldId id="361" r:id="rId9"/>
    <p:sldId id="323" r:id="rId10"/>
    <p:sldId id="283" r:id="rId11"/>
    <p:sldId id="333" r:id="rId12"/>
    <p:sldId id="340" r:id="rId13"/>
    <p:sldId id="362" r:id="rId14"/>
    <p:sldId id="355" r:id="rId15"/>
    <p:sldId id="354" r:id="rId16"/>
    <p:sldId id="356" r:id="rId17"/>
    <p:sldId id="363" r:id="rId18"/>
    <p:sldId id="324" r:id="rId19"/>
    <p:sldId id="257" r:id="rId20"/>
    <p:sldId id="299" r:id="rId21"/>
    <p:sldId id="300" r:id="rId22"/>
    <p:sldId id="326" r:id="rId23"/>
    <p:sldId id="327" r:id="rId24"/>
    <p:sldId id="364" r:id="rId25"/>
    <p:sldId id="301" r:id="rId26"/>
    <p:sldId id="349" r:id="rId27"/>
    <p:sldId id="256" r:id="rId28"/>
    <p:sldId id="314" r:id="rId29"/>
    <p:sldId id="330" r:id="rId30"/>
    <p:sldId id="348" r:id="rId31"/>
    <p:sldId id="315" r:id="rId32"/>
    <p:sldId id="365" r:id="rId33"/>
    <p:sldId id="316" r:id="rId34"/>
    <p:sldId id="33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328" y="-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F36F6-8517-47F6-AC68-EC25EFAFC433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6827-35BD-4FDB-A106-55219394C3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42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3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5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7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3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7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34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4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2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3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38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3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40E2F-BA80-48DF-A7C1-665DC88E5672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038B-4009-4984-92AD-B7D6C192C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36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5D437A-5614-12CE-ADBF-63240F77C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2514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71800" y="4286243"/>
            <a:ext cx="4025697" cy="406988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azbukainterneta.ru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787273"/>
            <a:ext cx="8555366" cy="3150598"/>
          </a:xfrm>
          <a:prstGeom prst="rect">
            <a:avLst/>
          </a:prstGeom>
          <a:noFill/>
        </p:spPr>
        <p:txBody>
          <a:bodyPr wrap="square" lIns="72128" tIns="36064" rIns="72128" bIns="36064" rtlCol="0">
            <a:spAutoFit/>
          </a:bodyPr>
          <a:lstStyle/>
          <a:p>
            <a:pPr algn="ctr"/>
            <a:r>
              <a:rPr lang="ru-RU" sz="40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Вебинар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по вопросам обучения компьютерной грамотности граждан старшего возраста на базе программы </a:t>
            </a:r>
          </a:p>
          <a:p>
            <a:pPr algn="ctr"/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«Азбука Интернета»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C29AED0-02E4-9514-FC99-456A8233E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301208"/>
            <a:ext cx="7524328" cy="1199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9EB4089-BC64-D479-4ACC-C8C184E2A6E7}"/>
              </a:ext>
            </a:extLst>
          </p:cNvPr>
          <p:cNvSpPr txBox="1"/>
          <p:nvPr/>
        </p:nvSpPr>
        <p:spPr>
          <a:xfrm>
            <a:off x="2915816" y="4781128"/>
            <a:ext cx="4611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</a:t>
            </a:r>
            <a:r>
              <a:rPr lang="en-US" sz="32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azbukainterneta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475" y="4888088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Группа в «</a:t>
            </a:r>
            <a:r>
              <a:rPr lang="ru-RU" dirty="0" err="1" smtClean="0"/>
              <a:t>ВКонтакте</a:t>
            </a:r>
            <a:r>
              <a:rPr lang="ru-RU" dirty="0" smtClean="0"/>
              <a:t>»: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4324454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Сайт проекта: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73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ED08E64-102C-B370-2BBF-DFFD7B384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84368" cy="44349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04625" y="312020"/>
            <a:ext cx="7956885" cy="337076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endParaRPr lang="ru-RU" sz="3400" b="1" dirty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Азбука Интернета </a:t>
            </a:r>
            <a:r>
              <a:rPr lang="ru-RU" sz="2400" dirty="0"/>
              <a:t>– проект </a:t>
            </a:r>
            <a:r>
              <a:rPr lang="ru-RU" sz="2400" b="1" dirty="0">
                <a:solidFill>
                  <a:srgbClr val="0070C0"/>
                </a:solidFill>
              </a:rPr>
              <a:t>ПАО «Ростелеком» и Пенсионного фонда России.</a:t>
            </a:r>
            <a:r>
              <a:rPr lang="ru-RU" sz="2400" dirty="0"/>
              <a:t> </a:t>
            </a:r>
          </a:p>
          <a:p>
            <a:r>
              <a:rPr lang="ru-RU" sz="2400" b="1" dirty="0"/>
              <a:t>Программа обучения одобрена </a:t>
            </a:r>
            <a:r>
              <a:rPr lang="ru-RU" sz="2400" b="1" dirty="0">
                <a:solidFill>
                  <a:srgbClr val="0070C0"/>
                </a:solidFill>
              </a:rPr>
              <a:t>Министерством труда и социальной защиты РФ, </a:t>
            </a:r>
            <a:r>
              <a:rPr lang="ru-RU" sz="2400" b="1" dirty="0"/>
              <a:t>получил положительную рецензию </a:t>
            </a:r>
            <a:r>
              <a:rPr lang="ru-RU" sz="2400" b="1" dirty="0">
                <a:solidFill>
                  <a:srgbClr val="0070C0"/>
                </a:solidFill>
              </a:rPr>
              <a:t>Института информатизации образования РАО.</a:t>
            </a:r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2996952"/>
            <a:ext cx="5784988" cy="3025731"/>
          </a:xfrm>
          <a:prstGeom prst="rect">
            <a:avLst/>
          </a:prstGeom>
        </p:spPr>
        <p:txBody>
          <a:bodyPr wrap="square" lIns="76802" tIns="38401" rIns="76802" bIns="38401">
            <a:spAutoFit/>
          </a:bodyPr>
          <a:lstStyle/>
          <a:p>
            <a:pPr algn="just">
              <a:lnSpc>
                <a:spcPct val="115000"/>
              </a:lnSpc>
              <a:spcAft>
                <a:spcPts val="84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с учетом возрастных геронтологических особенностей целевой аудитории. Учитывалось все: и цвет, и размер шрифта, и необходимость более частых повторов материала, и последовательность и выбор основных тем базового курса.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170" y="2996952"/>
            <a:ext cx="2972405" cy="508439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Разрабатывалась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962621"/>
            <a:ext cx="2583359" cy="25833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0" y="32180"/>
            <a:ext cx="1630100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6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77E779-0709-E3E9-A2E7-927334C7A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0829" y="1380947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B0F0"/>
                </a:solidFill>
              </a:rPr>
              <a:t>В 2020-ом году Азбука Интернета стала победителем конкурса Всемирной встречи на высшем уровне по вопросам информационного общества (</a:t>
            </a:r>
            <a:r>
              <a:rPr lang="ru-RU" sz="3200" b="1" dirty="0" err="1">
                <a:solidFill>
                  <a:srgbClr val="00B0F0"/>
                </a:solidFill>
              </a:rPr>
              <a:t>ВВУИО</a:t>
            </a:r>
            <a:r>
              <a:rPr lang="ru-RU" sz="3200" b="1" dirty="0">
                <a:solidFill>
                  <a:srgbClr val="00B0F0"/>
                </a:solidFill>
              </a:rPr>
              <a:t>) ООН.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407707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Проект получил приз в номинации «Доступ к информации и знаниям»</a:t>
            </a:r>
          </a:p>
        </p:txBody>
      </p:sp>
      <p:pic>
        <p:nvPicPr>
          <p:cNvPr id="1027" name="Picture 3" descr="C:\Users\Лариса\Downloads\o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9" y="5562924"/>
            <a:ext cx="1331640" cy="88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68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7456CD-FCC6-0689-2CC2-E5374146E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302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33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азбукаинтернета.рф</a:t>
            </a:r>
          </a:p>
        </p:txBody>
      </p:sp>
      <p:pic>
        <p:nvPicPr>
          <p:cNvPr id="2050" name="Picture 2" descr="Y:\Desktop\Снимок экрана 2022-12-04 в 19.22.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1" y="1052736"/>
            <a:ext cx="8400804" cy="44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02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877272"/>
            <a:ext cx="7280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ОС «Альт» Рабочая станция К 10 (</a:t>
            </a:r>
            <a:r>
              <a:rPr lang="en-US" sz="2800" b="1" dirty="0" smtClean="0">
                <a:solidFill>
                  <a:srgbClr val="00B0F0"/>
                </a:solidFill>
              </a:rPr>
              <a:t>Alt Linux 10)</a:t>
            </a: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3075" name="Picture 3" descr="\\Mac\AllFiles\private\var\folders\xb\fwd9rt1j2nd9_cgg0bfxlmpc0000gn\T\2554E20C-E7A6-4561-B51C-98DC0D1E8695\Снимок экрана 2022-12-04 в 19.32.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64596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761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6A3DE48-1F1A-FDEF-ECDF-9A6109417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FE885E-8CBF-5C92-1D50-FB2940CC5B7D}"/>
              </a:ext>
            </a:extLst>
          </p:cNvPr>
          <p:cNvSpPr txBox="1"/>
          <p:nvPr/>
        </p:nvSpPr>
        <p:spPr>
          <a:xfrm>
            <a:off x="755576" y="811011"/>
            <a:ext cx="554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www.basealt.ru</a:t>
            </a:r>
            <a:endParaRPr lang="ru-RU" sz="3600" b="1" dirty="0"/>
          </a:p>
        </p:txBody>
      </p:sp>
      <p:pic>
        <p:nvPicPr>
          <p:cNvPr id="4098" name="Picture 2" descr="\\Mac\AllFiles\private\var\folders\xb\fwd9rt1j2nd9_cgg0bfxlmpc0000gn\T\C8439731-CA2B-4BE4-822E-8924ED4ECE05\Снимок экрана 2022-12-04 в 19.34.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8" y="1424922"/>
            <a:ext cx="8428403" cy="50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75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D854FAB-8571-7070-AF8C-DF6060339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10" y="1025605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728A6C-68DB-FC66-20F5-F2AB8C53C332}"/>
              </a:ext>
            </a:extLst>
          </p:cNvPr>
          <p:cNvSpPr txBox="1"/>
          <p:nvPr/>
        </p:nvSpPr>
        <p:spPr>
          <a:xfrm>
            <a:off x="916346" y="1447037"/>
            <a:ext cx="1536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RuStore</a:t>
            </a:r>
            <a:endParaRPr lang="ru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EE6250B-E809-E6A6-EC0F-5FFA7A0BE01D}"/>
              </a:ext>
            </a:extLst>
          </p:cNvPr>
          <p:cNvSpPr txBox="1"/>
          <p:nvPr/>
        </p:nvSpPr>
        <p:spPr>
          <a:xfrm>
            <a:off x="4862017" y="1291228"/>
            <a:ext cx="1942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NashStore</a:t>
            </a:r>
            <a:endParaRPr lang="ru-RU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E58590C-98A1-B05F-5DB7-4C3236EAB29E}"/>
              </a:ext>
            </a:extLst>
          </p:cNvPr>
          <p:cNvSpPr txBox="1"/>
          <p:nvPr/>
        </p:nvSpPr>
        <p:spPr>
          <a:xfrm>
            <a:off x="539552" y="75606"/>
            <a:ext cx="8644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Российские магазины мобильных приложений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4A19FC-9234-F110-FF43-867D28AA4A2A}"/>
              </a:ext>
            </a:extLst>
          </p:cNvPr>
          <p:cNvSpPr txBox="1"/>
          <p:nvPr/>
        </p:nvSpPr>
        <p:spPr>
          <a:xfrm>
            <a:off x="5004048" y="3304967"/>
            <a:ext cx="1874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RuMarket</a:t>
            </a:r>
            <a:endParaRPr lang="ru-RU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A19E95-6FFF-CC33-E8D7-B3435F4A5926}"/>
              </a:ext>
            </a:extLst>
          </p:cNvPr>
          <p:cNvSpPr txBox="1"/>
          <p:nvPr/>
        </p:nvSpPr>
        <p:spPr>
          <a:xfrm>
            <a:off x="5004048" y="3958853"/>
            <a:ext cx="2231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ruplay.market</a:t>
            </a:r>
            <a:endParaRPr lang="ru-RU" sz="24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D405BE4-BFA2-F450-06E5-F22233AC2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11" y="3597354"/>
            <a:ext cx="1028700" cy="1095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746FEF5-98FE-BD9F-EC11-93521F8A3A0C}"/>
              </a:ext>
            </a:extLst>
          </p:cNvPr>
          <p:cNvSpPr txBox="1"/>
          <p:nvPr/>
        </p:nvSpPr>
        <p:spPr>
          <a:xfrm>
            <a:off x="4922842" y="1915497"/>
            <a:ext cx="2087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nashstore.ru</a:t>
            </a:r>
            <a:endParaRPr lang="ru-RU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7B38443-E98A-8AA1-3F57-582483CF0266}"/>
              </a:ext>
            </a:extLst>
          </p:cNvPr>
          <p:cNvSpPr txBox="1"/>
          <p:nvPr/>
        </p:nvSpPr>
        <p:spPr>
          <a:xfrm>
            <a:off x="926206" y="2269316"/>
            <a:ext cx="15172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rustore.ru</a:t>
            </a:r>
            <a:endParaRPr lang="ru-RU" sz="24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D18D1CC-3485-7A78-1BA4-6BA7F70D2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531" y="1343908"/>
            <a:ext cx="988895" cy="94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66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38BFE1-A918-6263-BF38-4067D5444281}"/>
              </a:ext>
            </a:extLst>
          </p:cNvPr>
          <p:cNvSpPr txBox="1"/>
          <p:nvPr/>
        </p:nvSpPr>
        <p:spPr>
          <a:xfrm>
            <a:off x="314738" y="117752"/>
            <a:ext cx="8208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333333"/>
                </a:solidFill>
                <a:effectLst/>
                <a:latin typeface="Rubik"/>
              </a:rPr>
              <a:t>Мессенджеры и соцсети: </a:t>
            </a:r>
            <a:r>
              <a:rPr lang="ru-RU" sz="2800" b="1" i="0" u="none" strike="noStrike" dirty="0">
                <a:effectLst/>
                <a:latin typeface="Rubik"/>
              </a:rPr>
              <a:t>«ВКонтакте» (VK)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>
                <a:effectLst/>
                <a:latin typeface="Rubik"/>
              </a:rPr>
              <a:t>«Одноклассники»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 err="1">
                <a:effectLst/>
                <a:latin typeface="Rubik"/>
              </a:rPr>
              <a:t>Yappy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 err="1">
                <a:effectLst/>
                <a:latin typeface="Rubik"/>
              </a:rPr>
              <a:t>Telegram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endParaRPr lang="ru-RU" sz="2800" b="1" i="0" dirty="0" smtClean="0">
              <a:solidFill>
                <a:srgbClr val="333333"/>
              </a:solidFill>
              <a:effectLst/>
              <a:latin typeface="Rubik"/>
            </a:endParaRPr>
          </a:p>
          <a:p>
            <a:r>
              <a:rPr lang="ru-RU" sz="2800" b="1" i="0" u="none" strike="noStrike" dirty="0" smtClean="0">
                <a:effectLst/>
                <a:latin typeface="Rubik"/>
              </a:rPr>
              <a:t>«</a:t>
            </a:r>
            <a:r>
              <a:rPr lang="ru-RU" sz="2800" b="1" i="0" u="none" strike="noStrike" dirty="0" err="1">
                <a:effectLst/>
                <a:latin typeface="Rubik"/>
              </a:rPr>
              <a:t>ТамТам</a:t>
            </a:r>
            <a:r>
              <a:rPr lang="ru-RU" sz="2800" b="1" i="0" u="none" strike="noStrike" dirty="0">
                <a:effectLst/>
                <a:latin typeface="Rubik"/>
              </a:rPr>
              <a:t>»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>
                <a:effectLst/>
                <a:latin typeface="Rubik"/>
              </a:rPr>
              <a:t>«ЯRUS»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i="0" u="none" strike="noStrike" dirty="0" err="1">
                <a:effectLst/>
                <a:latin typeface="Rubik"/>
              </a:rPr>
              <a:t>TenChat</a:t>
            </a:r>
            <a:r>
              <a:rPr lang="ru-RU" sz="2800" b="1" i="0" dirty="0">
                <a:solidFill>
                  <a:srgbClr val="333333"/>
                </a:solidFill>
                <a:effectLst/>
                <a:latin typeface="Rubik"/>
              </a:rPr>
              <a:t>, </a:t>
            </a:r>
            <a:r>
              <a:rPr lang="ru-RU" sz="2800" b="1" dirty="0">
                <a:solidFill>
                  <a:srgbClr val="333333"/>
                </a:solidFill>
                <a:latin typeface="Rubik"/>
              </a:rPr>
              <a:t> </a:t>
            </a:r>
            <a:r>
              <a:rPr lang="ru-RU" sz="2800" b="1" dirty="0" smtClean="0">
                <a:solidFill>
                  <a:srgbClr val="333333"/>
                </a:solidFill>
                <a:latin typeface="Rubik"/>
              </a:rPr>
              <a:t>«</a:t>
            </a:r>
            <a:r>
              <a:rPr lang="ru-RU" sz="2800" b="1" i="0" dirty="0" smtClean="0">
                <a:solidFill>
                  <a:srgbClr val="333333"/>
                </a:solidFill>
                <a:effectLst/>
                <a:latin typeface="Rubik"/>
              </a:rPr>
              <a:t>Дзен», </a:t>
            </a:r>
            <a:r>
              <a:rPr lang="en-US" sz="2800" b="1" i="0" dirty="0" err="1" smtClean="0">
                <a:solidFill>
                  <a:srgbClr val="333333"/>
                </a:solidFill>
                <a:effectLst/>
                <a:latin typeface="Rubik"/>
              </a:rPr>
              <a:t>RuTube</a:t>
            </a:r>
            <a:endParaRPr lang="ru-RU" sz="28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D050C45-F018-8A26-7A0F-790950C27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EB3048-7EA0-CC87-D4C3-3EDB231EEFFD}"/>
              </a:ext>
            </a:extLst>
          </p:cNvPr>
          <p:cNvSpPr txBox="1"/>
          <p:nvPr/>
        </p:nvSpPr>
        <p:spPr>
          <a:xfrm>
            <a:off x="360444" y="1497427"/>
            <a:ext cx="8424936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Текстовые редакторы: </a:t>
            </a:r>
            <a:r>
              <a:rPr lang="ru-RU" sz="2800" b="1" dirty="0"/>
              <a:t>«Мой офис», «P7-Офис», «Яндекс 360».</a:t>
            </a:r>
          </a:p>
          <a:p>
            <a:r>
              <a:rPr lang="ru-RU" sz="2800" dirty="0"/>
              <a:t>Почтовые сервисы на: </a:t>
            </a:r>
            <a:r>
              <a:rPr lang="ru-RU" sz="2800" b="1" dirty="0"/>
              <a:t>«Почта Mail.ru», «Мой Офис Почта», «</a:t>
            </a:r>
            <a:r>
              <a:rPr lang="ru-RU" sz="2800" b="1" dirty="0" err="1"/>
              <a:t>Яндекс.Почта</a:t>
            </a:r>
            <a:r>
              <a:rPr lang="ru-RU" sz="2800" b="1" dirty="0"/>
              <a:t>», </a:t>
            </a:r>
            <a:r>
              <a:rPr lang="ru-RU" sz="2800" b="1" dirty="0" err="1"/>
              <a:t>Tegu</a:t>
            </a:r>
            <a:r>
              <a:rPr lang="ru-RU" sz="2800" b="1" dirty="0"/>
              <a:t>. </a:t>
            </a:r>
          </a:p>
          <a:p>
            <a:r>
              <a:rPr lang="ru-RU" sz="2800" dirty="0"/>
              <a:t>Переводчики: </a:t>
            </a:r>
            <a:r>
              <a:rPr lang="ru-RU" sz="2800" b="1" dirty="0"/>
              <a:t>«</a:t>
            </a:r>
            <a:r>
              <a:rPr lang="ru-RU" sz="2800" b="1" dirty="0" err="1"/>
              <a:t>Яндекс.Переводчик</a:t>
            </a:r>
            <a:r>
              <a:rPr lang="ru-RU" sz="2800" b="1" dirty="0"/>
              <a:t>», PROMT</a:t>
            </a:r>
            <a:r>
              <a:rPr lang="ru-RU" sz="2800" dirty="0"/>
              <a:t>.</a:t>
            </a:r>
          </a:p>
          <a:p>
            <a:r>
              <a:rPr lang="ru-RU" sz="2800" dirty="0"/>
              <a:t>Браузеры: </a:t>
            </a:r>
            <a:r>
              <a:rPr lang="ru-RU" sz="2800" b="1" dirty="0"/>
              <a:t>«</a:t>
            </a:r>
            <a:r>
              <a:rPr lang="ru-RU" sz="2800" b="1" dirty="0" err="1"/>
              <a:t>Яндекс.Браузер</a:t>
            </a:r>
            <a:r>
              <a:rPr lang="ru-RU" sz="2800" b="1" dirty="0"/>
              <a:t>», </a:t>
            </a:r>
            <a:r>
              <a:rPr lang="ru-RU" sz="2800" b="1" dirty="0" err="1"/>
              <a:t>Atom</a:t>
            </a:r>
            <a:r>
              <a:rPr lang="ru-RU" sz="2800" b="1" dirty="0"/>
              <a:t>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087495-A761-2AFB-0E71-D8B2948CCF16}"/>
              </a:ext>
            </a:extLst>
          </p:cNvPr>
          <p:cNvSpPr txBox="1"/>
          <p:nvPr/>
        </p:nvSpPr>
        <p:spPr>
          <a:xfrm>
            <a:off x="314738" y="4286250"/>
            <a:ext cx="81632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Картографические сервисы: </a:t>
            </a:r>
            <a:r>
              <a:rPr lang="ru-RU" sz="2800" b="1" dirty="0"/>
              <a:t>«</a:t>
            </a:r>
            <a:r>
              <a:rPr lang="ru-RU" sz="2800" b="1" dirty="0" err="1"/>
              <a:t>Яндекс.Карты</a:t>
            </a:r>
            <a:r>
              <a:rPr lang="ru-RU" sz="2800" b="1" dirty="0"/>
              <a:t>», 2ГИС, «Карты Mail.ru».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4EC6EC3-53CD-9767-BA43-A3D31053EF31}"/>
              </a:ext>
            </a:extLst>
          </p:cNvPr>
          <p:cNvSpPr txBox="1"/>
          <p:nvPr/>
        </p:nvSpPr>
        <p:spPr>
          <a:xfrm>
            <a:off x="211406" y="5401357"/>
            <a:ext cx="8266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Видеоконференции: </a:t>
            </a:r>
            <a:r>
              <a:rPr lang="en-US" sz="2800" b="1" dirty="0" err="1"/>
              <a:t>SberJazz</a:t>
            </a:r>
            <a:r>
              <a:rPr lang="en-US" sz="2800" b="1" dirty="0"/>
              <a:t>, VK </a:t>
            </a:r>
            <a:r>
              <a:rPr lang="ru-RU" sz="2800" b="1" dirty="0"/>
              <a:t>Звонки, </a:t>
            </a:r>
            <a:r>
              <a:rPr lang="en-US" sz="2800" b="1" dirty="0"/>
              <a:t>C</a:t>
            </a:r>
            <a:r>
              <a:rPr lang="ru-RU" sz="2800" b="1" dirty="0" err="1"/>
              <a:t>ферум</a:t>
            </a:r>
            <a:endParaRPr lang="ru-RU" sz="2800" b="1" dirty="0"/>
          </a:p>
          <a:p>
            <a:r>
              <a:rPr lang="ru-RU" sz="2800" b="1" dirty="0"/>
              <a:t>Яндекс Телемост, Видеозвонки </a:t>
            </a:r>
            <a:r>
              <a:rPr lang="en-US" sz="2800" b="1" dirty="0"/>
              <a:t>Mail.ru</a:t>
            </a:r>
            <a:r>
              <a:rPr lang="ru-RU" sz="2800" b="1" dirty="0"/>
              <a:t>, </a:t>
            </a:r>
            <a:r>
              <a:rPr lang="ru-RU" sz="2800" b="1" dirty="0"/>
              <a:t> </a:t>
            </a:r>
            <a:r>
              <a:rPr lang="en-US" sz="2800" b="1" dirty="0" smtClean="0"/>
              <a:t>VK </a:t>
            </a:r>
            <a:r>
              <a:rPr lang="ru-RU" sz="2800" b="1" dirty="0" smtClean="0"/>
              <a:t>Звонки</a:t>
            </a:r>
            <a:r>
              <a:rPr lang="en-US" sz="2800" b="1" dirty="0" smtClean="0"/>
              <a:t>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20199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Desktop\Снимок экрана 2022-12-04 в 19.45.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315624" cy="556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077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85C1DE9-A963-AF86-19D6-E91D5D5EB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9900" cy="29249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116632"/>
            <a:ext cx="58125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Сайт Азбука Интернета</a:t>
            </a:r>
          </a:p>
        </p:txBody>
      </p:sp>
      <p:pic>
        <p:nvPicPr>
          <p:cNvPr id="6146" name="Picture 2" descr="\\Mac\AllFiles\private\var\folders\xb\fwd9rt1j2nd9_cgg0bfxlmpc0000gn\T\EB22A594-9BA1-40EF-8D48-0CDC17761AAB\Снимок экрана 2022-12-04 в 19.47.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" y="989611"/>
            <a:ext cx="9014767" cy="557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331640" y="1412776"/>
            <a:ext cx="504056" cy="36004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66" y="1336101"/>
            <a:ext cx="756084" cy="51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406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84EE24A-1BE2-2F33-7418-44861EAFF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3219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127827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«стандарт»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925672"/>
            <a:ext cx="79287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Пенсионного фонда России – </a:t>
            </a:r>
            <a:r>
              <a:rPr lang="ru-RU" sz="2000" b="1" dirty="0" err="1">
                <a:solidFill>
                  <a:srgbClr val="0070C0"/>
                </a:solidFill>
              </a:rPr>
              <a:t>pfrf.ru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339651"/>
            <a:ext cx="8786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Слушатель умеет  делать записи на компьютере, сохранять и систематизировать нужную информацию, работать в безопасном режиме  в интернете, делать запросы, находить нужную информацию, пользоваться различными социальными онлайн сервисами.</a:t>
            </a:r>
          </a:p>
        </p:txBody>
      </p:sp>
    </p:spTree>
    <p:extLst>
      <p:ext uri="{BB962C8B-B14F-4D97-AF65-F5344CB8AC3E}">
        <p14:creationId xmlns:p14="http://schemas.microsoft.com/office/powerpoint/2010/main" val="2873463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3494" b="20513"/>
          <a:stretch/>
        </p:blipFill>
        <p:spPr bwMode="auto">
          <a:xfrm>
            <a:off x="179512" y="105289"/>
            <a:ext cx="1296140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E38A22C-E97D-05D3-1CFE-C8AF4A41C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1"/>
            <a:ext cx="7455971" cy="4193984"/>
          </a:xfrm>
          <a:prstGeom prst="rect">
            <a:avLst/>
          </a:prstGeom>
        </p:spPr>
      </p:pic>
      <p:pic>
        <p:nvPicPr>
          <p:cNvPr id="1026" name="Picture 2" descr="\\Mac\AllFiles\private\var\folders\xb\fwd9rt1j2nd9_cgg0bfxlmpc0000gn\T\BDFCFC2D-816E-4222-ACF4-56399FCCDADA\Снимок экрана 2022-12-04 в 18.46.1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1440" b="-1"/>
          <a:stretch/>
        </p:blipFill>
        <p:spPr bwMode="auto">
          <a:xfrm>
            <a:off x="1115616" y="836712"/>
            <a:ext cx="7343775" cy="48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39" y="6021288"/>
            <a:ext cx="434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vk.com/</a:t>
            </a:r>
            <a:r>
              <a:rPr lang="en-US" sz="3200" b="1" dirty="0" err="1" smtClean="0">
                <a:solidFill>
                  <a:srgbClr val="00B0F0"/>
                </a:solidFill>
              </a:rPr>
              <a:t>azbukainterneta</a:t>
            </a:r>
            <a:endParaRPr lang="ru-RU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56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437C94-FE50-D8FD-F9D0-83EE1F424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9"/>
            <a:ext cx="6498405" cy="3655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«СТАНДАРТ»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268760"/>
            <a:ext cx="23042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14 уроков по 2 часа</a:t>
            </a:r>
          </a:p>
          <a:p>
            <a:r>
              <a:rPr lang="ru-RU" b="1" dirty="0"/>
              <a:t>Всего: 28 часов</a:t>
            </a:r>
          </a:p>
          <a:p>
            <a:endParaRPr lang="ru-RU" b="1" dirty="0"/>
          </a:p>
          <a:p>
            <a:r>
              <a:rPr lang="ru-RU" b="1" dirty="0"/>
              <a:t>2 урока в неделю </a:t>
            </a:r>
          </a:p>
          <a:p>
            <a:endParaRPr lang="ru-RU" b="1" dirty="0"/>
          </a:p>
          <a:p>
            <a:r>
              <a:rPr lang="ru-RU" b="1" dirty="0"/>
              <a:t>Продолжительность:</a:t>
            </a:r>
          </a:p>
          <a:p>
            <a:r>
              <a:rPr lang="ru-RU" b="1" dirty="0"/>
              <a:t>7 недель </a:t>
            </a:r>
            <a:r>
              <a:rPr lang="ru-RU" b="1" dirty="0" smtClean="0"/>
              <a:t>(1 </a:t>
            </a:r>
            <a:r>
              <a:rPr lang="ru-RU" b="1" dirty="0"/>
              <a:t>месяц и три недели)</a:t>
            </a:r>
          </a:p>
          <a:p>
            <a:r>
              <a:rPr lang="ru-RU" b="1" dirty="0"/>
              <a:t> </a:t>
            </a:r>
          </a:p>
        </p:txBody>
      </p:sp>
      <p:pic>
        <p:nvPicPr>
          <p:cNvPr id="2050" name="Picture 2" descr="C:\Users\Лариса\Desktop\Screenshot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" r="8654"/>
          <a:stretch/>
        </p:blipFill>
        <p:spPr bwMode="auto">
          <a:xfrm>
            <a:off x="2411760" y="1280066"/>
            <a:ext cx="6481617" cy="47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827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ЛАЙТ</a:t>
            </a:r>
            <a:r>
              <a:rPr lang="ru-RU" sz="2800" b="1" dirty="0"/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5B7BCFC-2A38-3588-93CB-2168DB4B0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1" y="1556792"/>
            <a:ext cx="80660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7. Электронная почта</a:t>
            </a:r>
          </a:p>
        </p:txBody>
      </p:sp>
      <p:sp>
        <p:nvSpPr>
          <p:cNvPr id="6" name="Арка 5"/>
          <p:cNvSpPr/>
          <p:nvPr/>
        </p:nvSpPr>
        <p:spPr>
          <a:xfrm rot="16200000">
            <a:off x="517706" y="3124338"/>
            <a:ext cx="761253" cy="856185"/>
          </a:xfrm>
          <a:prstGeom prst="blockArc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4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7978080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3425" y="260648"/>
            <a:ext cx="7502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Базовый курс программы «Азбука Интернета»</a:t>
            </a:r>
          </a:p>
          <a:p>
            <a:pPr algn="ctr"/>
            <a:r>
              <a:rPr lang="ru-RU" sz="2800" b="1" dirty="0"/>
              <a:t> «</a:t>
            </a:r>
            <a:r>
              <a:rPr lang="ru-RU" sz="2800" b="1" dirty="0" err="1"/>
              <a:t>ЛАЙТ</a:t>
            </a:r>
            <a:r>
              <a:rPr lang="ru-RU" sz="2800" b="1" dirty="0"/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6F44D26-0BE2-9844-2D07-3E679A915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1" y="1556792"/>
            <a:ext cx="80660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7. Электронная почта</a:t>
            </a:r>
          </a:p>
        </p:txBody>
      </p:sp>
      <p:sp>
        <p:nvSpPr>
          <p:cNvPr id="6" name="Арка 5"/>
          <p:cNvSpPr/>
          <p:nvPr/>
        </p:nvSpPr>
        <p:spPr>
          <a:xfrm rot="16200000">
            <a:off x="517706" y="3124338"/>
            <a:ext cx="761253" cy="856185"/>
          </a:xfrm>
          <a:prstGeom prst="blockArc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9" y="2204864"/>
            <a:ext cx="4572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2" y="5096931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3863" y="5272654"/>
            <a:ext cx="75813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Глава 8 Портал государственных услуг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Глава 10 Сайт Пенсионного фонда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287290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1EE7060-28BD-5ED7-EFE4-E39037A2F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8" y="1700808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6669" y="97468"/>
            <a:ext cx="4732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Модули расширенного курса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499989"/>
            <a:ext cx="855881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Работа большими объемами информации (хранение, сжатие, облачные хранилища).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Региональные интернет сервисы на примере Нижегородской области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Работа в </a:t>
            </a:r>
            <a:r>
              <a:rPr lang="ru-RU" sz="2400" b="1" dirty="0" err="1"/>
              <a:t>соцсетях</a:t>
            </a:r>
            <a:r>
              <a:rPr lang="ru-RU" sz="2400" b="1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Финансовые расчеты в сети интернет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Поиск работы, составление резюме, основы работы в </a:t>
            </a:r>
            <a:r>
              <a:rPr lang="en-US" sz="2400" b="1" dirty="0" err="1"/>
              <a:t>Ecxel</a:t>
            </a:r>
            <a:r>
              <a:rPr lang="ru-RU" sz="2400" b="1" dirty="0"/>
              <a:t>, в </a:t>
            </a:r>
            <a:r>
              <a:rPr lang="en-US" sz="2400" b="1" dirty="0"/>
              <a:t>Power Point</a:t>
            </a:r>
            <a:r>
              <a:rPr lang="ru-RU" sz="2400" b="1" dirty="0"/>
              <a:t>, в редакторе изображений.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Основы работы на планшетном компьютере.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Работа в программах видеообщения. Разбираем </a:t>
            </a:r>
            <a:r>
              <a:rPr lang="en-US" sz="2400" b="1" dirty="0"/>
              <a:t> C</a:t>
            </a:r>
            <a:r>
              <a:rPr lang="ru-RU" sz="2400" b="1" dirty="0" err="1"/>
              <a:t>кайп</a:t>
            </a:r>
            <a:r>
              <a:rPr lang="ru-RU" sz="2400" b="1" dirty="0"/>
              <a:t> на планшете, смартфоне, Вайбер, Вотсап.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Работа с мобильными приложениями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Организация путешествий через интернет.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 Кибербезопасность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/>
              <a:t> Онлайн-сервисы государственных органов власти и </a:t>
            </a:r>
            <a:r>
              <a:rPr lang="ru-RU" sz="2400" b="1" dirty="0" smtClean="0"/>
              <a:t>ведомств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 smtClean="0"/>
              <a:t>Основы работы на смартфоне</a:t>
            </a:r>
            <a:endParaRPr lang="ru-RU" sz="2400" b="1" dirty="0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5F5E7600-5CC0-B753-8005-38EA6AEC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9" y="24086"/>
            <a:ext cx="1115616" cy="68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798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Mac\AllFiles\private\var\folders\xb\fwd9rt1j2nd9_cgg0bfxlmpc0000gn\T\972F8852-33EA-4A4F-9EEB-C0831E43B2EE\Снимок экрана 2022-12-04 в 19.54.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" y="332656"/>
            <a:ext cx="467768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Mac\AllFiles\private\var\folders\xb\fwd9rt1j2nd9_cgg0bfxlmpc0000gn\T\DE630109-8E8A-4DCC-BD9F-F2BB4BF877B2\Снимок экрана 2022-12-04 в 19.55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665"/>
            <a:ext cx="4885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2"/>
            <a:ext cx="604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МОДУЛЬ 12 Основы работы на смартфоне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53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 flipH="1">
            <a:off x="-612575" y="274638"/>
            <a:ext cx="612576" cy="58912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09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7895" y="52536"/>
            <a:ext cx="5248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Программа «Азбука Интернета»</a:t>
            </a:r>
          </a:p>
          <a:p>
            <a:pPr algn="ctr"/>
            <a:r>
              <a:rPr lang="ru-RU" sz="2800" b="1" dirty="0"/>
              <a:t> «ПРОФИ»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052736"/>
            <a:ext cx="49320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Глава 1. Устройство компьютера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2. Файлы и папки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3. Работа с текстом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4. Работа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5. Поиск информации в интернете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6. Безопасная работа в сети Интернет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7. Электронная почта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8. Портал государственных услуг </a:t>
            </a:r>
            <a:r>
              <a:rPr lang="ru-RU" sz="2000" b="1" dirty="0" err="1">
                <a:solidFill>
                  <a:srgbClr val="0070C0"/>
                </a:solidFill>
              </a:rPr>
              <a:t>GOSUSLUGI.RU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9. Сайты федеральных органов власти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10. Сайт Пенсионного фонда России – </a:t>
            </a:r>
            <a:r>
              <a:rPr lang="ru-RU" sz="2000" b="1" dirty="0" err="1">
                <a:solidFill>
                  <a:srgbClr val="0070C0"/>
                </a:solidFill>
              </a:rPr>
              <a:t>pfrf.ru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Глава 11. Полезные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12. Социальные сервисы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13. Видеообщение в сети Интернет: 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Глава 14. Поиск работы через интернет</a:t>
            </a:r>
          </a:p>
        </p:txBody>
      </p:sp>
      <p:sp>
        <p:nvSpPr>
          <p:cNvPr id="7" name="Крест 6"/>
          <p:cNvSpPr/>
          <p:nvPr/>
        </p:nvSpPr>
        <p:spPr>
          <a:xfrm>
            <a:off x="4459161" y="2861225"/>
            <a:ext cx="914400" cy="914400"/>
          </a:xfrm>
          <a:prstGeom prst="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580112" y="1045391"/>
            <a:ext cx="3148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Модуль 1 расширенного курса (выбор компьютера, работа с внешними накопителями, архивирование файлов).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1348" y="3560860"/>
            <a:ext cx="3010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Модуль 5 расширенного курса (работа в графическом редакторе, </a:t>
            </a:r>
            <a:endParaRPr lang="en-US" sz="2000" b="1" dirty="0"/>
          </a:p>
          <a:p>
            <a:r>
              <a:rPr lang="ru-RU" sz="2000" b="1" dirty="0"/>
              <a:t>Р</a:t>
            </a:r>
            <a:r>
              <a:rPr lang="en-US" sz="2000" b="1" dirty="0" err="1"/>
              <a:t>owerPoint</a:t>
            </a:r>
            <a:r>
              <a:rPr lang="en-US" sz="2000" b="1" dirty="0"/>
              <a:t>, Microsoft Excel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95100" y="2704728"/>
            <a:ext cx="3662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Модуль 3 расширенного курса </a:t>
            </a:r>
          </a:p>
          <a:p>
            <a:r>
              <a:rPr lang="ru-RU" sz="2000" b="1" dirty="0"/>
              <a:t>(работа в социальных сетях 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2120" y="5204232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Модуль 7 расширенного курса</a:t>
            </a:r>
            <a:r>
              <a:rPr lang="en-US" sz="2000" b="1" dirty="0"/>
              <a:t> </a:t>
            </a:r>
            <a:r>
              <a:rPr lang="ru-RU" sz="2000" b="1" dirty="0"/>
              <a:t>(мессенджеры и </a:t>
            </a:r>
          </a:p>
          <a:p>
            <a:r>
              <a:rPr lang="ru-RU" sz="2000" b="1" dirty="0"/>
              <a:t>программы для</a:t>
            </a:r>
            <a:r>
              <a:rPr lang="en-US" sz="2000" b="1" dirty="0"/>
              <a:t> </a:t>
            </a:r>
            <a:r>
              <a:rPr lang="ru-RU" sz="2000" b="1" dirty="0"/>
              <a:t>видеообщения)</a:t>
            </a:r>
          </a:p>
        </p:txBody>
      </p:sp>
    </p:spTree>
    <p:extLst>
      <p:ext uri="{BB962C8B-B14F-4D97-AF65-F5344CB8AC3E}">
        <p14:creationId xmlns:p14="http://schemas.microsoft.com/office/powerpoint/2010/main" val="1815896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226E658-60AF-8122-125C-4380ED4EA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4" y="980728"/>
            <a:ext cx="8831509" cy="536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2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21380" b="20513"/>
          <a:stretch/>
        </p:blipFill>
        <p:spPr bwMode="auto">
          <a:xfrm>
            <a:off x="179512" y="105289"/>
            <a:ext cx="530702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6F3EF8-3843-3632-96DC-66098D176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098" name="Picture 2" descr="C:\Users\Лариса\Desktop\Screenshot_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21" y="105290"/>
            <a:ext cx="7166429" cy="63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09558" y="188640"/>
            <a:ext cx="1296144" cy="46607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83768" y="571366"/>
            <a:ext cx="1512168" cy="48137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85096"/>
            <a:ext cx="2502586" cy="48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2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E72B195-5040-3E01-C3E7-692597CE7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6146" name="Picture 2" descr="C:\Users\Лариса\Desktop\Screenshot_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4"/>
          <a:stretch/>
        </p:blipFill>
        <p:spPr bwMode="auto">
          <a:xfrm>
            <a:off x="169270" y="332656"/>
            <a:ext cx="880545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283968" y="2780928"/>
            <a:ext cx="0" cy="72008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184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CECB0A1-B26E-851C-F4F4-831C2C4BD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5122" name="Picture 2" descr="C:\Users\Лариса\Desktop\Screenshot_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52082" cy="418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9" y="116632"/>
            <a:ext cx="536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98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332656"/>
            <a:ext cx="806489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Обучение компьютерной грамотности. Форматы оказания услуги:</a:t>
            </a:r>
          </a:p>
          <a:p>
            <a:endParaRPr lang="ru-RU" sz="2400" b="1" dirty="0"/>
          </a:p>
          <a:p>
            <a:r>
              <a:rPr lang="ru-RU" sz="2600" b="1" dirty="0" smtClean="0"/>
              <a:t>Социальная услуга</a:t>
            </a:r>
          </a:p>
          <a:p>
            <a:r>
              <a:rPr lang="ru-RU" sz="2600" b="1" dirty="0" smtClean="0"/>
              <a:t>Информационно-консультационная услуга</a:t>
            </a:r>
          </a:p>
          <a:p>
            <a:r>
              <a:rPr lang="ru-RU" sz="2600" dirty="0" smtClean="0"/>
              <a:t>Учреждению не нужна образовательная лицензия. Обучение проводят сотрудники, которые не являются преподавателями.</a:t>
            </a:r>
          </a:p>
          <a:p>
            <a:r>
              <a:rPr lang="ru-RU" sz="2600" dirty="0" smtClean="0"/>
              <a:t>Но возможно есть должность «Цифровой куратор»</a:t>
            </a:r>
          </a:p>
          <a:p>
            <a:endParaRPr lang="ru-RU" sz="2600" b="1" dirty="0" smtClean="0"/>
          </a:p>
          <a:p>
            <a:r>
              <a:rPr lang="ru-RU" sz="2600" b="1" dirty="0" smtClean="0"/>
              <a:t>Услуга дополнительного образования</a:t>
            </a:r>
          </a:p>
          <a:p>
            <a:r>
              <a:rPr lang="ru-RU" sz="2600" dirty="0" smtClean="0"/>
              <a:t>Учреждение имеет образовательную лицензию</a:t>
            </a:r>
          </a:p>
          <a:p>
            <a:r>
              <a:rPr lang="ru-RU" sz="2600" dirty="0" smtClean="0"/>
              <a:t>Преподаватели имеют определенную квалификацию, которую подтверждают (аттестация)</a:t>
            </a:r>
          </a:p>
        </p:txBody>
      </p:sp>
    </p:spTree>
    <p:extLst>
      <p:ext uri="{BB962C8B-B14F-4D97-AF65-F5344CB8AC3E}">
        <p14:creationId xmlns:p14="http://schemas.microsoft.com/office/powerpoint/2010/main" val="2031280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2985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024" y="2708920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урока (раздел Преподавателям)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презентации (раздел Преподавателям)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видео (раздел  Полезная информация – Видеоматериалы)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текст учебника для слушателей (раздел Учебник)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/>
              <a:t>контрольные вопросы к темам</a:t>
            </a:r>
          </a:p>
        </p:txBody>
      </p:sp>
      <p:pic>
        <p:nvPicPr>
          <p:cNvPr id="4" name="Picture 2" descr="C:\Users\Лариса\Desktop\Screensh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4677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0881" y="676594"/>
            <a:ext cx="7129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3399FF"/>
                </a:solidFill>
              </a:rPr>
              <a:t>Подготовка материалов к уроку для преподавателя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700808"/>
            <a:ext cx="7867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Что можно взять с сайта проекта «Азбука интернета» </a:t>
            </a:r>
          </a:p>
          <a:p>
            <a:r>
              <a:rPr lang="ru-RU" sz="2400" b="1" dirty="0"/>
              <a:t>-</a:t>
            </a:r>
            <a:r>
              <a:rPr lang="en-US" sz="2400" b="1" dirty="0"/>
              <a:t> </a:t>
            </a:r>
            <a:r>
              <a:rPr lang="en-US" sz="2400" b="1" dirty="0" err="1"/>
              <a:t>azbukainterneta.ru</a:t>
            </a:r>
            <a:r>
              <a:rPr lang="ru-RU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1069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88334"/>
            <a:ext cx="53651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1.  	Республика Татарстан      	769</a:t>
            </a:r>
          </a:p>
          <a:p>
            <a:r>
              <a:rPr lang="ru-RU" dirty="0"/>
              <a:t>2.	Оренбургская область    	329</a:t>
            </a:r>
          </a:p>
          <a:p>
            <a:r>
              <a:rPr lang="ru-RU" dirty="0"/>
              <a:t>3.	Московская область    	265</a:t>
            </a:r>
          </a:p>
          <a:p>
            <a:r>
              <a:rPr lang="ru-RU" dirty="0"/>
              <a:t>4.	Санкт-Петербург 	</a:t>
            </a:r>
            <a:r>
              <a:rPr lang="ru-RU" dirty="0" smtClean="0"/>
              <a:t>                 220      </a:t>
            </a:r>
            <a:endParaRPr lang="ru-RU" dirty="0"/>
          </a:p>
          <a:p>
            <a:r>
              <a:rPr lang="ru-RU" dirty="0"/>
              <a:t>5.	Брянская область              	185</a:t>
            </a:r>
          </a:p>
          <a:p>
            <a:r>
              <a:rPr lang="ru-RU" dirty="0"/>
              <a:t>6.	Ростовская область      	176</a:t>
            </a:r>
          </a:p>
          <a:p>
            <a:r>
              <a:rPr lang="ru-RU" dirty="0"/>
              <a:t>7.	Ульяновская область	157</a:t>
            </a:r>
          </a:p>
          <a:p>
            <a:r>
              <a:rPr lang="ru-RU" dirty="0"/>
              <a:t>8.	Ханты-Мансийский АО </a:t>
            </a:r>
            <a:r>
              <a:rPr lang="ru-RU" dirty="0" smtClean="0"/>
              <a:t> – </a:t>
            </a:r>
            <a:r>
              <a:rPr lang="ru-RU" dirty="0"/>
              <a:t>Югра 	135</a:t>
            </a:r>
          </a:p>
          <a:p>
            <a:r>
              <a:rPr lang="ru-RU" dirty="0"/>
              <a:t>9.	Рязанская область      	118</a:t>
            </a:r>
          </a:p>
          <a:p>
            <a:r>
              <a:rPr lang="ru-RU" dirty="0"/>
              <a:t>9.	Красноярский край          	118</a:t>
            </a:r>
          </a:p>
          <a:p>
            <a:r>
              <a:rPr lang="ru-RU" dirty="0"/>
              <a:t>10.	Кемеровская  область          	117</a:t>
            </a:r>
          </a:p>
          <a:p>
            <a:r>
              <a:rPr lang="ru-RU" dirty="0"/>
              <a:t>11.	Краснодарский  край            	114</a:t>
            </a:r>
          </a:p>
          <a:p>
            <a:r>
              <a:rPr lang="ru-RU" dirty="0"/>
              <a:t>12.	Ставропольский край 	108</a:t>
            </a:r>
          </a:p>
          <a:p>
            <a:r>
              <a:rPr lang="ru-RU" dirty="0"/>
              <a:t>13.    	Нижегородская область 	105</a:t>
            </a:r>
          </a:p>
          <a:p>
            <a:r>
              <a:rPr lang="ru-RU" dirty="0"/>
              <a:t>14.	Сахалинская область  	95</a:t>
            </a:r>
          </a:p>
          <a:p>
            <a:r>
              <a:rPr lang="ru-RU" dirty="0"/>
              <a:t>14.	Тюменская область   	95</a:t>
            </a:r>
          </a:p>
          <a:p>
            <a:r>
              <a:rPr lang="ru-RU" dirty="0"/>
              <a:t>15.	Иркутская область 	90</a:t>
            </a:r>
          </a:p>
          <a:p>
            <a:r>
              <a:rPr lang="ru-RU" dirty="0"/>
              <a:t>16.	Республика Крым 	86</a:t>
            </a:r>
          </a:p>
          <a:p>
            <a:r>
              <a:rPr lang="ru-RU" dirty="0"/>
              <a:t>17.	Костромская область	83</a:t>
            </a:r>
          </a:p>
          <a:p>
            <a:r>
              <a:rPr lang="ru-RU" dirty="0"/>
              <a:t>18.	Республика Марий Эл 	73</a:t>
            </a:r>
          </a:p>
          <a:p>
            <a:r>
              <a:rPr lang="ru-RU" dirty="0"/>
              <a:t>19.	Белгородская область  	66</a:t>
            </a:r>
          </a:p>
          <a:p>
            <a:r>
              <a:rPr lang="ru-RU" dirty="0"/>
              <a:t>19.	Саратовская область  	66</a:t>
            </a:r>
          </a:p>
          <a:p>
            <a:r>
              <a:rPr lang="ru-RU" dirty="0"/>
              <a:t>20	Республика Удмуртия 	62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543" y="88334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ТОП-20 регионов </a:t>
            </a:r>
          </a:p>
          <a:p>
            <a:r>
              <a:rPr lang="ru-RU" sz="2800" b="1" dirty="0" smtClean="0">
                <a:solidFill>
                  <a:srgbClr val="00B0F0"/>
                </a:solidFill>
              </a:rPr>
              <a:t>по итогам конкурса</a:t>
            </a:r>
          </a:p>
          <a:p>
            <a:r>
              <a:rPr lang="ru-RU" sz="2800" b="1" dirty="0" smtClean="0">
                <a:solidFill>
                  <a:srgbClr val="00B0F0"/>
                </a:solidFill>
              </a:rPr>
              <a:t>«Спасибо интернету»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78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992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124744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За восемь лет, с 2015 года, участниками конкурса стали более 29 тысяч пенсионеров из 79 регионов России. 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Более </a:t>
            </a:r>
            <a:r>
              <a:rPr lang="ru-RU" sz="2800" dirty="0"/>
              <a:t>200 участников стали победителями и призерами конкурса. 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В </a:t>
            </a:r>
            <a:r>
              <a:rPr lang="ru-RU" sz="2800" dirty="0"/>
              <a:t>2022 году активно проявили себя участники старше 90 лет: 12 человек из восьми регионов, в том числе четверо из Санкт-Петербурга, жительница Кургана (98 лет), две участницы с Сахалина, одной из которых в апреле 2022 года исполнилось 100 лет.</a:t>
            </a:r>
          </a:p>
        </p:txBody>
      </p:sp>
    </p:spTree>
    <p:extLst>
      <p:ext uri="{BB962C8B-B14F-4D97-AF65-F5344CB8AC3E}">
        <p14:creationId xmlns:p14="http://schemas.microsoft.com/office/powerpoint/2010/main" val="2134864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745" y="612141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	 </a:t>
            </a:r>
            <a:r>
              <a:rPr lang="ru-RU" dirty="0"/>
              <a:t> 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800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Y:\Desktop\Снимок экрана 2022-12-04 в 20.09.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95" y="204019"/>
            <a:ext cx="4985232" cy="65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340768"/>
            <a:ext cx="26642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Итоги Всероссийского конкурса </a:t>
            </a:r>
          </a:p>
          <a:p>
            <a:r>
              <a:rPr lang="ru-RU" sz="2800" b="1" dirty="0" smtClean="0">
                <a:solidFill>
                  <a:srgbClr val="00B0F0"/>
                </a:solidFill>
              </a:rPr>
              <a:t>«Спасибо интернету 2022».</a:t>
            </a:r>
          </a:p>
          <a:p>
            <a:endParaRPr lang="ru-RU" sz="2800" b="1" dirty="0" smtClean="0">
              <a:solidFill>
                <a:srgbClr val="00B0F0"/>
              </a:solidFill>
            </a:endParaRPr>
          </a:p>
        </p:txBody>
      </p:sp>
      <p:pic>
        <p:nvPicPr>
          <p:cNvPr id="9219" name="Picture 3" descr="\\Mac\AllFiles\private\var\folders\xb\fwd9rt1j2nd9_cgg0bfxlmpc0000gn\T\D941899F-3CF0-4A33-8C0D-C0AA3D2C73E9\Снимок экрана 2022-12-04 в 20.12.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6157523"/>
            <a:ext cx="3491483" cy="51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27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7953" y="3377338"/>
            <a:ext cx="6480720" cy="207543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</a:t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admin@azbukainterneta.ru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903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84 66 992</a:t>
            </a:r>
            <a:b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vk.com/azbukainterneta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 descr="C:\Users\Лариса\AppData\Local\Microsoft\Windows\Temporary Internet Files\Content.IE5\54YN83EH\1024px-Mail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3711955"/>
            <a:ext cx="671670" cy="6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Лариса\AppData\Local\Microsoft\Windows\Temporary Internet Files\Content.IE5\54YN83EH\768px-Phone_Shiny_Icon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26" y="4788944"/>
            <a:ext cx="671670" cy="67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Лариса\Desktop\Screenshot_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90480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1B98930-CE1A-D0A7-F686-87BB153D5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708045"/>
            <a:ext cx="1011024" cy="8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1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978DDC5-E4BC-5E3E-8F91-D655F3A4E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3" y="-6491"/>
            <a:ext cx="7968479" cy="44822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260648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Какими могут быть документы ,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регламентирующие работу компьютерного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класса.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293" y="1645643"/>
            <a:ext cx="871296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Положение о классе</a:t>
            </a:r>
          </a:p>
          <a:p>
            <a:pPr marL="342900" indent="-342900">
              <a:buAutoNum type="arabicPeriod"/>
            </a:pPr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Внутренний документ организации , закрепляющий образец сертификата,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который выдается по окончании курсов</a:t>
            </a:r>
          </a:p>
          <a:p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3. Документы об обработке персональных данных - Положение о  защите, хранении, обработке и передаче персональных данных обучающихся, Согласие на обработку персональных данных, разрешенных 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распространения.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(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152-ФЗ, Приказ Федеральной службы по надзору в сфере связи,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информационных технологий и массовых коммуникаций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от 24 февраля 2021 года № 18  «Об утверждении требований к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содержанию согласия на обработку персональных данных, разрешенных </a:t>
            </a:r>
          </a:p>
          <a:p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субъектом персональных данных для распространения»)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04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735" y="6118425"/>
            <a:ext cx="5378265" cy="493050"/>
          </a:xfrm>
          <a:prstGeom prst="rect">
            <a:avLst/>
          </a:prstGeom>
          <a:noFill/>
        </p:spPr>
        <p:txBody>
          <a:bodyPr wrap="none" lIns="76802" tIns="38401" rIns="76802" bIns="38401" rtlCol="0">
            <a:spAutoFit/>
          </a:bodyPr>
          <a:lstStyle/>
          <a:p>
            <a:r>
              <a:rPr lang="ru-RU" sz="2700" b="1" dirty="0">
                <a:solidFill>
                  <a:srgbClr val="0070C0"/>
                </a:solidFill>
              </a:rPr>
              <a:t>Рекомендации Азбуки Интернета</a:t>
            </a:r>
          </a:p>
        </p:txBody>
      </p:sp>
      <p:pic>
        <p:nvPicPr>
          <p:cNvPr id="5" name="Picture 2" descr="C:\Users\Лариса\Desktop\Screenshot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9" t="24625" r="3494" b="20513"/>
          <a:stretch/>
        </p:blipFill>
        <p:spPr bwMode="auto">
          <a:xfrm>
            <a:off x="179512" y="105289"/>
            <a:ext cx="1296140" cy="7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E225F3-6FBD-43A9-69E2-6850461ED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32638" cy="4437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2" y="188640"/>
            <a:ext cx="7762056" cy="79011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Положение о работе компьютерного класса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052736"/>
            <a:ext cx="64077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Общие положения</a:t>
            </a:r>
          </a:p>
          <a:p>
            <a:r>
              <a:rPr lang="ru-RU" sz="2800" dirty="0"/>
              <a:t>Цели и задачи</a:t>
            </a:r>
          </a:p>
          <a:p>
            <a:r>
              <a:rPr lang="ru-RU" sz="2800" dirty="0"/>
              <a:t>Оснащение,  оборудование кабинета</a:t>
            </a:r>
          </a:p>
          <a:p>
            <a:r>
              <a:rPr lang="ru-RU" sz="2800" dirty="0"/>
              <a:t>Требования к организации рабочих мест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2800" y="2868618"/>
            <a:ext cx="75425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Организация работы класса </a:t>
            </a:r>
          </a:p>
          <a:p>
            <a:r>
              <a:rPr lang="ru-RU" sz="2800" dirty="0"/>
              <a:t>Правила по набору слушателей </a:t>
            </a:r>
          </a:p>
          <a:p>
            <a:r>
              <a:rPr lang="ru-RU" sz="2800" dirty="0"/>
              <a:t>Ответственные за работу класса</a:t>
            </a:r>
          </a:p>
          <a:p>
            <a:r>
              <a:rPr lang="ru-RU" sz="2800" dirty="0"/>
              <a:t>Права и обязанности преподавателя</a:t>
            </a:r>
          </a:p>
          <a:p>
            <a:r>
              <a:rPr lang="ru-RU" sz="2800" dirty="0"/>
              <a:t>Права и обязанности слушателей </a:t>
            </a:r>
          </a:p>
          <a:p>
            <a:r>
              <a:rPr lang="ru-RU" sz="2800" dirty="0"/>
              <a:t>Правила поведения в классе </a:t>
            </a:r>
          </a:p>
          <a:p>
            <a:r>
              <a:rPr lang="ru-RU" sz="2800" dirty="0"/>
              <a:t>Документация по работе класса  </a:t>
            </a:r>
          </a:p>
        </p:txBody>
      </p:sp>
    </p:spTree>
    <p:extLst>
      <p:ext uri="{BB962C8B-B14F-4D97-AF65-F5344CB8AC3E}">
        <p14:creationId xmlns:p14="http://schemas.microsoft.com/office/powerpoint/2010/main" val="2166690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E28721B-997F-87FA-389B-4CAD22544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8224" cy="3705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0"/>
            <a:ext cx="82256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Анкета на организационном собрании слушателей (пример)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1196753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Необходимые данные  слушателя.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Уровень умений работы на компьютере и в интернете (подчеркните нужное)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могу писать тексты на компьютере,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могу сохранить документ на компьютере,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находить и распечатывать фото, текст и другую информацию с компьютера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искать информацию в интернете,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оформлять электронные услуги,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совершать покупки в интернете,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общаюсь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умею пользоваться программами видеообщения,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мне показывали как пользоваться компьютером,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 не разу не пользовался компьютером и интернетом.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Почему я решил пройти обучение работе  на компьютере и в интернете___________________________________________________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Чему конкретно я хотел бы научиться______________________________________________________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91" y="6309320"/>
            <a:ext cx="5438775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1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Особенности учебного процесса: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8064896" cy="5001977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r>
              <a:rPr lang="ru-RU" sz="3200" dirty="0"/>
              <a:t>Индивидуальный подход.</a:t>
            </a:r>
          </a:p>
          <a:p>
            <a:r>
              <a:rPr lang="ru-RU" sz="3200" dirty="0"/>
              <a:t>Группы не более 10 человек.</a:t>
            </a:r>
          </a:p>
          <a:p>
            <a:r>
              <a:rPr lang="ru-RU" sz="3200" dirty="0"/>
              <a:t>Больше повторений пройденного материала.</a:t>
            </a:r>
          </a:p>
          <a:p>
            <a:r>
              <a:rPr lang="ru-RU" sz="3200" dirty="0"/>
              <a:t>Говорить громко, четко.</a:t>
            </a:r>
          </a:p>
          <a:p>
            <a:r>
              <a:rPr lang="ru-RU" sz="3200" dirty="0"/>
              <a:t>Быть готовым консультировать слушателей </a:t>
            </a:r>
          </a:p>
          <a:p>
            <a:r>
              <a:rPr lang="ru-RU" sz="3200" dirty="0"/>
              <a:t>вне занятий.</a:t>
            </a:r>
          </a:p>
          <a:p>
            <a:r>
              <a:rPr lang="ru-RU" sz="3200" dirty="0"/>
              <a:t>Практические занятия – часть урока.</a:t>
            </a:r>
          </a:p>
          <a:p>
            <a:r>
              <a:rPr lang="ru-RU" sz="3200" dirty="0"/>
              <a:t>Развитие мелкой моторики.</a:t>
            </a:r>
          </a:p>
          <a:p>
            <a:r>
              <a:rPr lang="ru-RU" sz="3200" dirty="0"/>
              <a:t>Больше практики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4018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7429F0-E4F7-65E8-7EC8-944AB6A5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6729" r="24329" b="10131"/>
          <a:stretch/>
        </p:blipFill>
        <p:spPr>
          <a:xfrm>
            <a:off x="-90264" y="-9627"/>
            <a:ext cx="9324528" cy="68676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498" y="0"/>
            <a:ext cx="7571184" cy="5669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Методики: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55297" y="816174"/>
            <a:ext cx="82334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Более способный становится помощником преподавателя, помогая </a:t>
            </a:r>
          </a:p>
          <a:p>
            <a:r>
              <a:rPr lang="ru-RU" sz="2000" dirty="0" smtClean="0"/>
              <a:t>освоить материал своим одногруппникам.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/>
              <a:t>Воркшоп</a:t>
            </a:r>
            <a:r>
              <a:rPr lang="ru-RU" sz="2000" dirty="0" smtClean="0"/>
              <a:t>. Вместе на практике закреплять новые знания. </a:t>
            </a:r>
          </a:p>
          <a:p>
            <a:r>
              <a:rPr lang="ru-RU" sz="2000" dirty="0" smtClean="0"/>
              <a:t>Возможно создание общей группы, где каждый размещает свои </a:t>
            </a:r>
          </a:p>
          <a:p>
            <a:r>
              <a:rPr lang="ru-RU" sz="2000" dirty="0" smtClean="0"/>
              <a:t>публикации. Например, фото моего города, поселка.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Домашнее задание. Закрепление одного и того же действия. </a:t>
            </a:r>
          </a:p>
          <a:p>
            <a:r>
              <a:rPr lang="ru-RU" sz="2000" dirty="0" smtClean="0"/>
              <a:t>Например, отправка письма, сообщения. </a:t>
            </a:r>
          </a:p>
          <a:p>
            <a:r>
              <a:rPr lang="ru-RU" sz="2000" dirty="0" smtClean="0"/>
              <a:t>Отправка сообщения с прикреплением фото или документа.</a:t>
            </a:r>
          </a:p>
          <a:p>
            <a:r>
              <a:rPr lang="ru-RU" sz="2000" dirty="0" smtClean="0"/>
              <a:t>Отправка ссылки на интересную публикацию и т.д.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Ассоциативный метод. Интернет – это виртуальный город. </a:t>
            </a:r>
          </a:p>
          <a:p>
            <a:r>
              <a:rPr lang="ru-RU" sz="2000" dirty="0" smtClean="0"/>
              <a:t>Пространство, где есть и почта, и справочное бюро, и адреса  учреждений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0185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Тренажеры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F57B3EB-4877-3307-41A0-9EF09BDEE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64" y="0"/>
            <a:ext cx="7513984" cy="4226616"/>
          </a:xfrm>
          <a:prstGeom prst="rect">
            <a:avLst/>
          </a:prstGeom>
        </p:spPr>
      </p:pic>
      <p:pic>
        <p:nvPicPr>
          <p:cNvPr id="3074" name="Picture 2" descr="C:\Users\Лариса\Desktop\Screensh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3585"/>
            <a:ext cx="2873958" cy="245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764704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Хвост</a:t>
            </a:r>
          </a:p>
        </p:txBody>
      </p:sp>
      <p:pic>
        <p:nvPicPr>
          <p:cNvPr id="3075" name="Picture 3" descr="C:\Users\Лариса\Desktop\Screenshot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59" y="1267688"/>
            <a:ext cx="2768583" cy="23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799689"/>
            <a:ext cx="361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Тренажер двойных щелчков мыши</a:t>
            </a:r>
          </a:p>
        </p:txBody>
      </p:sp>
      <p:pic>
        <p:nvPicPr>
          <p:cNvPr id="3076" name="Picture 4" descr="C:\Users\Лариса\Desktop\Screenshot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68427"/>
            <a:ext cx="3239169" cy="241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4632" y="366910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Поймай меня</a:t>
            </a:r>
          </a:p>
        </p:txBody>
      </p:sp>
    </p:spTree>
    <p:extLst>
      <p:ext uri="{BB962C8B-B14F-4D97-AF65-F5344CB8AC3E}">
        <p14:creationId xmlns:p14="http://schemas.microsoft.com/office/powerpoint/2010/main" val="1616488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3780</TotalTime>
  <Words>1399</Words>
  <Application>Microsoft Office PowerPoint</Application>
  <PresentationFormat>Экран (4:3)</PresentationFormat>
  <Paragraphs>250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azbukainterneta.ru</vt:lpstr>
      <vt:lpstr>Презентация PowerPoint</vt:lpstr>
      <vt:lpstr>Презентация PowerPoint</vt:lpstr>
      <vt:lpstr>Презентация PowerPoint</vt:lpstr>
      <vt:lpstr>Положение о работе компьютерного класса</vt:lpstr>
      <vt:lpstr>Презентация PowerPoint</vt:lpstr>
      <vt:lpstr>Особенности учебного процесса:</vt:lpstr>
      <vt:lpstr>Методики:</vt:lpstr>
      <vt:lpstr>Тренажеры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   </vt:lpstr>
      <vt:lpstr>   </vt:lpstr>
      <vt:lpstr>   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admin@azbukainterneta.ru  8 903 84 66 992  vk.com/azbukainterneta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azbukainterneta.ru</dc:title>
  <dc:creator>Лариса</dc:creator>
  <cp:lastModifiedBy>Лора Ли</cp:lastModifiedBy>
  <cp:revision>143</cp:revision>
  <dcterms:created xsi:type="dcterms:W3CDTF">2017-02-04T14:21:28Z</dcterms:created>
  <dcterms:modified xsi:type="dcterms:W3CDTF">2022-12-04T17:16:01Z</dcterms:modified>
</cp:coreProperties>
</file>