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0" r:id="rId2"/>
    <p:sldId id="284" r:id="rId3"/>
    <p:sldId id="296" r:id="rId4"/>
    <p:sldId id="338" r:id="rId5"/>
    <p:sldId id="339" r:id="rId6"/>
    <p:sldId id="286" r:id="rId7"/>
    <p:sldId id="323" r:id="rId8"/>
    <p:sldId id="322" r:id="rId9"/>
    <p:sldId id="283" r:id="rId10"/>
    <p:sldId id="333" r:id="rId11"/>
    <p:sldId id="295" r:id="rId12"/>
    <p:sldId id="324" r:id="rId13"/>
    <p:sldId id="298" r:id="rId14"/>
    <p:sldId id="257" r:id="rId15"/>
    <p:sldId id="299" r:id="rId16"/>
    <p:sldId id="300" r:id="rId17"/>
    <p:sldId id="326" r:id="rId18"/>
    <p:sldId id="327" r:id="rId19"/>
    <p:sldId id="328" r:id="rId20"/>
    <p:sldId id="329" r:id="rId21"/>
    <p:sldId id="301" r:id="rId22"/>
    <p:sldId id="256" r:id="rId23"/>
    <p:sldId id="314" r:id="rId24"/>
    <p:sldId id="330" r:id="rId25"/>
    <p:sldId id="331" r:id="rId26"/>
    <p:sldId id="271" r:id="rId27"/>
    <p:sldId id="315" r:id="rId28"/>
    <p:sldId id="316" r:id="rId29"/>
    <p:sldId id="33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F36F6-8517-47F6-AC68-EC25EFAFC433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F6827-35BD-4FDB-A106-55219394C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42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3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5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7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3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7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5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2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3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38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3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40E2F-BA80-48DF-A7C1-665DC88E5672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6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3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5301208"/>
            <a:ext cx="4025697" cy="406988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azbukainterneta.ru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115" y="1844824"/>
            <a:ext cx="8555366" cy="3150598"/>
          </a:xfrm>
          <a:prstGeom prst="rect">
            <a:avLst/>
          </a:prstGeom>
          <a:noFill/>
        </p:spPr>
        <p:txBody>
          <a:bodyPr wrap="square" lIns="72128" tIns="36064" rIns="72128" bIns="36064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Вебинар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по вопросам обучения компьютерной грамотности граждан старшего возраста на базе программы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«Азбука Интернета»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6896"/>
            <a:ext cx="7668344" cy="122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3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00807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В 2020-ом году Азбука Интернета стала победителем конкурса </a:t>
            </a:r>
            <a:r>
              <a:rPr lang="ru-RU" sz="3200" b="1" dirty="0">
                <a:solidFill>
                  <a:srgbClr val="00B0F0"/>
                </a:solidFill>
              </a:rPr>
              <a:t>Всемирной встречи на высшем уровне по вопросам информационного общества (</a:t>
            </a:r>
            <a:r>
              <a:rPr lang="ru-RU" sz="3200" b="1" dirty="0" err="1">
                <a:solidFill>
                  <a:srgbClr val="00B0F0"/>
                </a:solidFill>
              </a:rPr>
              <a:t>ВВУИО</a:t>
            </a:r>
            <a:r>
              <a:rPr lang="ru-RU" sz="3200" b="1" dirty="0">
                <a:solidFill>
                  <a:srgbClr val="00B0F0"/>
                </a:solidFill>
              </a:rPr>
              <a:t>) </a:t>
            </a:r>
            <a:r>
              <a:rPr lang="ru-RU" sz="3200" b="1" dirty="0" smtClean="0">
                <a:solidFill>
                  <a:srgbClr val="00B0F0"/>
                </a:solidFill>
              </a:rPr>
              <a:t>ООН.  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72208" cy="114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07707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Проект получил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приз в номинации «Доступ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к информации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и знаниям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Лариса\Downloads\o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9" y="5589240"/>
            <a:ext cx="1331640" cy="8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68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риса\YandexDisk\Скриншоты\2019-05-26_23-31-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1669" r="8429" b="1462"/>
          <a:stretch/>
        </p:blipFill>
        <p:spPr bwMode="auto">
          <a:xfrm>
            <a:off x="105955" y="1124744"/>
            <a:ext cx="2861887" cy="399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215062"/>
            <a:ext cx="58326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Адаптирована </a:t>
            </a:r>
            <a:r>
              <a:rPr lang="ru-RU" sz="2400" b="1" dirty="0"/>
              <a:t>и продумана исходя из потребностей пенсионеров, </a:t>
            </a:r>
            <a:r>
              <a:rPr lang="ru-RU" sz="2400" b="1" dirty="0" smtClean="0"/>
              <a:t>простое </a:t>
            </a:r>
            <a:r>
              <a:rPr lang="ru-RU" sz="2400" b="1" dirty="0"/>
              <a:t>и понятное изложение материала. В процессе </a:t>
            </a:r>
            <a:r>
              <a:rPr lang="ru-RU" sz="2400" b="1" dirty="0" smtClean="0"/>
              <a:t>подготовки проходит проверку на тестовых группах.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Программа </a:t>
            </a:r>
            <a:r>
              <a:rPr lang="ru-RU" sz="2400" b="1" dirty="0"/>
              <a:t>модульная, что позволяет ее приложить практически к любому формату обучения.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Постоянно </a:t>
            </a:r>
            <a:r>
              <a:rPr lang="ru-RU" sz="2400" b="1" dirty="0"/>
              <a:t>обновляются </a:t>
            </a:r>
            <a:r>
              <a:rPr lang="ru-RU" sz="2400" b="1" dirty="0" smtClean="0"/>
              <a:t>материалы. Появляются </a:t>
            </a:r>
            <a:r>
              <a:rPr lang="ru-RU" sz="2400" b="1" dirty="0"/>
              <a:t>новые модули.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В </a:t>
            </a:r>
            <a:r>
              <a:rPr lang="ru-RU" sz="2400" b="1" dirty="0"/>
              <a:t>программе есть обучающие материалы или учебник для слушателей и методические материалы, тексты уроков с презентациями для преподавателей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6386"/>
            <a:ext cx="32303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black"/>
                </a:solidFill>
              </a:rPr>
              <a:t>Особенности</a:t>
            </a:r>
            <a:r>
              <a:rPr lang="ru-RU" sz="4000" b="1" dirty="0">
                <a:solidFill>
                  <a:prstClr val="black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87823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16632"/>
            <a:ext cx="58125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Сайт Азбука Интернета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Лариса\Desktop\Screenshot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6073"/>
            <a:ext cx="8655661" cy="59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58425"/>
            <a:ext cx="1008112" cy="61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406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893" y="984022"/>
            <a:ext cx="42590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Базовый </a:t>
            </a:r>
            <a:r>
              <a:rPr lang="ru-RU" sz="2800" b="1" dirty="0"/>
              <a:t>курс программы </a:t>
            </a:r>
            <a:r>
              <a:rPr lang="ru-RU" sz="2800" b="1" dirty="0" smtClean="0"/>
              <a:t>«Азбука Интернета» разработан </a:t>
            </a:r>
            <a:r>
              <a:rPr lang="ru-RU" sz="2800" b="1" dirty="0"/>
              <a:t>на примере </a:t>
            </a:r>
            <a:r>
              <a:rPr lang="ru-RU" sz="2800" b="1" dirty="0" smtClean="0"/>
              <a:t>: </a:t>
            </a:r>
            <a:r>
              <a:rPr lang="ru-RU" sz="2800" b="1" dirty="0" err="1" smtClean="0"/>
              <a:t>ОСWindows</a:t>
            </a:r>
            <a:r>
              <a:rPr lang="ru-RU" sz="2800" b="1" dirty="0"/>
              <a:t>, пакет Microsoft Office, Яндекс браузер, соответственно Яндекс-почта, Яндекс поиск, программа видеообщения </a:t>
            </a:r>
            <a:r>
              <a:rPr lang="ru-RU" sz="2800" b="1" dirty="0" err="1" smtClean="0"/>
              <a:t>Skype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5" y="188640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Лариса\Downloads\ryukzak_i_kni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86" y="74264"/>
            <a:ext cx="2608745" cy="181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213507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предустановки с 1 апреля 2021 года на продаваемые в России компьютерные устройства входят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Яндекс.Браузер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», поисковик «Яндекс», «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Яндекс.Карты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», «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Яндекс.Диск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»,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Почта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Mail.ru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»,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мессенджер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ICQ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голосовой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ассистент «Маруся»,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Новости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Mail.ru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»,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соцсети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«ВКонтакте» и «Одноклассники»,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MirPay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(только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Android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),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Госуслуги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02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425" y="127827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Базовый курс программы «Азбука Интернета»</a:t>
            </a:r>
          </a:p>
          <a:p>
            <a:pPr algn="ctr"/>
            <a:r>
              <a:rPr lang="ru-RU" sz="2800" b="1" dirty="0" smtClean="0"/>
              <a:t> «стандарт»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25672"/>
            <a:ext cx="79287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Глава 1. Устройство компьютера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2. Файлы и папки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3. Работа с текстом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4. Работа в </a:t>
            </a:r>
            <a:r>
              <a:rPr lang="ru-RU" sz="2000" b="1" dirty="0" smtClean="0">
                <a:solidFill>
                  <a:srgbClr val="0070C0"/>
                </a:solidFill>
              </a:rPr>
              <a:t>интернете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Глава 5. Поиск информации в </a:t>
            </a:r>
            <a:r>
              <a:rPr lang="ru-RU" sz="2000" b="1" dirty="0" smtClean="0">
                <a:solidFill>
                  <a:srgbClr val="0070C0"/>
                </a:solidFill>
              </a:rPr>
              <a:t>интернете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Глава 6. Безопасная работа в сети Интернет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7. Электронная почта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8. Портал государственных </a:t>
            </a:r>
            <a:r>
              <a:rPr lang="ru-RU" sz="2000" b="1" dirty="0" smtClean="0">
                <a:solidFill>
                  <a:srgbClr val="0070C0"/>
                </a:solidFill>
              </a:rPr>
              <a:t>услуг </a:t>
            </a:r>
            <a:r>
              <a:rPr lang="ru-RU" sz="2000" b="1" dirty="0" err="1" smtClean="0">
                <a:solidFill>
                  <a:srgbClr val="0070C0"/>
                </a:solidFill>
              </a:rPr>
              <a:t>GOSUSLUGI.RU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Глава 9. Сайты федеральных органов власти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10. Сайт Пенсионного фонда России – </a:t>
            </a:r>
            <a:r>
              <a:rPr lang="ru-RU" sz="2000" b="1" dirty="0" err="1">
                <a:solidFill>
                  <a:srgbClr val="0070C0"/>
                </a:solidFill>
              </a:rPr>
              <a:t>pfrf.ru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Глава 11. Полезные сервисы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12. Социальные сервисы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13. Видеообщение в сети Интернет: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14. Поиск работы через </a:t>
            </a:r>
            <a:r>
              <a:rPr lang="ru-RU" sz="2000" b="1" dirty="0" smtClean="0">
                <a:solidFill>
                  <a:srgbClr val="0070C0"/>
                </a:solidFill>
              </a:rPr>
              <a:t>интернет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339651"/>
            <a:ext cx="8786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Слушатель умеет  делать записи на компьютере, сохранять и систематизировать нужную информацию, работать в безопасном режиме  в интернете, </a:t>
            </a:r>
            <a:r>
              <a:rPr lang="ru-RU" sz="2000" b="1" dirty="0"/>
              <a:t>делать запросы, находить нужную </a:t>
            </a:r>
            <a:r>
              <a:rPr lang="ru-RU" sz="2000" b="1" dirty="0" smtClean="0"/>
              <a:t>информацию, </a:t>
            </a:r>
            <a:r>
              <a:rPr lang="ru-RU" sz="2000" b="1" dirty="0"/>
              <a:t>пользоваться различными социальными онлайн </a:t>
            </a:r>
            <a:r>
              <a:rPr lang="ru-RU" sz="2000" b="1" dirty="0" smtClean="0"/>
              <a:t>сервисами.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73463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425" y="260648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Базовый курс программы «Азбука Интернета»</a:t>
            </a:r>
          </a:p>
          <a:p>
            <a:pPr algn="ctr"/>
            <a:r>
              <a:rPr lang="ru-RU" sz="2800" b="1" dirty="0" smtClean="0"/>
              <a:t> «СТАНДАРТ»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68760"/>
            <a:ext cx="23042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14 </a:t>
            </a:r>
            <a:r>
              <a:rPr lang="ru-RU" b="1" dirty="0"/>
              <a:t>уроков по 2 </a:t>
            </a:r>
            <a:r>
              <a:rPr lang="ru-RU" b="1" dirty="0" smtClean="0"/>
              <a:t>часа</a:t>
            </a:r>
            <a:endParaRPr lang="ru-RU" b="1" dirty="0"/>
          </a:p>
          <a:p>
            <a:r>
              <a:rPr lang="ru-RU" b="1" dirty="0" smtClean="0"/>
              <a:t>Всего: 28 часов</a:t>
            </a:r>
          </a:p>
          <a:p>
            <a:endParaRPr lang="ru-RU" b="1" dirty="0" smtClean="0"/>
          </a:p>
          <a:p>
            <a:r>
              <a:rPr lang="ru-RU" b="1" dirty="0" smtClean="0"/>
              <a:t>2 урока в неделю </a:t>
            </a:r>
          </a:p>
          <a:p>
            <a:endParaRPr lang="ru-RU" b="1" dirty="0"/>
          </a:p>
          <a:p>
            <a:r>
              <a:rPr lang="ru-RU" b="1" dirty="0" smtClean="0"/>
              <a:t>Продолжительность:</a:t>
            </a:r>
          </a:p>
          <a:p>
            <a:r>
              <a:rPr lang="ru-RU" b="1" dirty="0" smtClean="0"/>
              <a:t>7 недель ( 1 месяц и три недели)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050" name="Picture 2" descr="C:\Users\Лариса\Desktop\Screenshot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7" r="8654"/>
          <a:stretch/>
        </p:blipFill>
        <p:spPr bwMode="auto">
          <a:xfrm>
            <a:off x="2411760" y="1280066"/>
            <a:ext cx="6481617" cy="474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827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7978080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425" y="260648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Базовый курс программы «Азбука Интернета»</a:t>
            </a:r>
          </a:p>
          <a:p>
            <a:pPr algn="ctr"/>
            <a:r>
              <a:rPr lang="ru-RU" sz="2800" b="1" dirty="0" smtClean="0"/>
              <a:t> «</a:t>
            </a:r>
            <a:r>
              <a:rPr lang="ru-RU" sz="2800" b="1" dirty="0" err="1" smtClean="0"/>
              <a:t>ЛАЙТ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1" y="1556792"/>
            <a:ext cx="80660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Глава 1. Устройство компьютера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2. Файлы и папки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3. Работа с </a:t>
            </a:r>
            <a:r>
              <a:rPr lang="ru-RU" sz="3200" b="1" dirty="0" smtClean="0">
                <a:solidFill>
                  <a:srgbClr val="0070C0"/>
                </a:solidFill>
              </a:rPr>
              <a:t>текстом</a:t>
            </a:r>
            <a:endParaRPr lang="ru-RU" sz="3200" b="1" dirty="0">
              <a:solidFill>
                <a:srgbClr val="0070C0"/>
              </a:solidFill>
            </a:endParaRPr>
          </a:p>
          <a:p>
            <a:r>
              <a:rPr lang="ru-RU" sz="3200" b="1" dirty="0">
                <a:solidFill>
                  <a:srgbClr val="0070C0"/>
                </a:solidFill>
              </a:rPr>
              <a:t>Глава 4. Работа в интернете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5. Поиск информации в интернете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6. Безопасная работа в сети Интернет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7. Электронная почта</a:t>
            </a:r>
          </a:p>
        </p:txBody>
      </p:sp>
      <p:sp>
        <p:nvSpPr>
          <p:cNvPr id="6" name="Арка 5"/>
          <p:cNvSpPr/>
          <p:nvPr/>
        </p:nvSpPr>
        <p:spPr>
          <a:xfrm rot="16200000">
            <a:off x="517706" y="3124338"/>
            <a:ext cx="761253" cy="856185"/>
          </a:xfrm>
          <a:prstGeom prst="blockArc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42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7978080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425" y="260648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Базовый курс программы «Азбука Интернета»</a:t>
            </a:r>
          </a:p>
          <a:p>
            <a:pPr algn="ctr"/>
            <a:r>
              <a:rPr lang="ru-RU" sz="2800" b="1" dirty="0" smtClean="0"/>
              <a:t> «</a:t>
            </a:r>
            <a:r>
              <a:rPr lang="ru-RU" sz="2800" b="1" dirty="0" err="1" smtClean="0"/>
              <a:t>ЛАЙТ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1" y="1556792"/>
            <a:ext cx="80660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Глава 1. Устройство компьютера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2. Файлы и папки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3. Работа с </a:t>
            </a:r>
            <a:r>
              <a:rPr lang="ru-RU" sz="3200" b="1" dirty="0" smtClean="0">
                <a:solidFill>
                  <a:srgbClr val="0070C0"/>
                </a:solidFill>
              </a:rPr>
              <a:t>текстом</a:t>
            </a:r>
            <a:endParaRPr lang="ru-RU" sz="3200" b="1" dirty="0">
              <a:solidFill>
                <a:srgbClr val="0070C0"/>
              </a:solidFill>
            </a:endParaRPr>
          </a:p>
          <a:p>
            <a:r>
              <a:rPr lang="ru-RU" sz="3200" b="1" dirty="0">
                <a:solidFill>
                  <a:srgbClr val="0070C0"/>
                </a:solidFill>
              </a:rPr>
              <a:t>Глава 4. Работа в интернете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5. Поиск информации в интернете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6. Безопасная работа в сети Интернет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7. Электронная почта</a:t>
            </a:r>
          </a:p>
        </p:txBody>
      </p:sp>
      <p:sp>
        <p:nvSpPr>
          <p:cNvPr id="6" name="Арка 5"/>
          <p:cNvSpPr/>
          <p:nvPr/>
        </p:nvSpPr>
        <p:spPr>
          <a:xfrm rot="16200000">
            <a:off x="517706" y="3124338"/>
            <a:ext cx="761253" cy="856185"/>
          </a:xfrm>
          <a:prstGeom prst="blockArc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9" y="2204864"/>
            <a:ext cx="4572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2" y="509693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3863" y="5272654"/>
            <a:ext cx="75813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Глава </a:t>
            </a:r>
            <a:r>
              <a:rPr lang="ru-RU" sz="3200" b="1" dirty="0">
                <a:solidFill>
                  <a:srgbClr val="0070C0"/>
                </a:solidFill>
              </a:rPr>
              <a:t>8 Портал государственных </a:t>
            </a:r>
            <a:r>
              <a:rPr lang="ru-RU" sz="3200" b="1" dirty="0" smtClean="0">
                <a:solidFill>
                  <a:srgbClr val="0070C0"/>
                </a:solidFill>
              </a:rPr>
              <a:t>услуг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10 Сайт Пенсионного фонда </a:t>
            </a:r>
            <a:r>
              <a:rPr lang="ru-RU" sz="3200" b="1" dirty="0" smtClean="0">
                <a:solidFill>
                  <a:srgbClr val="0070C0"/>
                </a:solidFill>
              </a:rPr>
              <a:t>России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08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6669" y="97468"/>
            <a:ext cx="4732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Модули расширенного курса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2285"/>
            <a:ext cx="1224136" cy="74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935" y="620688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Р</a:t>
            </a:r>
            <a:r>
              <a:rPr lang="ru-RU" sz="2800" b="1" dirty="0" smtClean="0"/>
              <a:t>абота большими объемами информации (хранение, сжатие, облачные хранилища).</a:t>
            </a:r>
            <a:endParaRPr lang="ru-RU" sz="2800" b="1" dirty="0"/>
          </a:p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Р</a:t>
            </a:r>
            <a:r>
              <a:rPr lang="ru-RU" sz="2800" b="1" dirty="0" smtClean="0"/>
              <a:t>егиональные </a:t>
            </a:r>
            <a:r>
              <a:rPr lang="ru-RU" sz="2800" b="1" dirty="0"/>
              <a:t>интернет </a:t>
            </a:r>
            <a:r>
              <a:rPr lang="ru-RU" sz="2800" b="1" dirty="0" smtClean="0"/>
              <a:t>сервисы </a:t>
            </a:r>
            <a:r>
              <a:rPr lang="ru-RU" sz="2800" b="1" dirty="0"/>
              <a:t>на </a:t>
            </a:r>
            <a:r>
              <a:rPr lang="ru-RU" sz="2800" b="1" dirty="0" smtClean="0"/>
              <a:t>примере </a:t>
            </a:r>
            <a:r>
              <a:rPr lang="ru-RU" sz="2800" b="1" dirty="0"/>
              <a:t>Нижегородской области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Работа </a:t>
            </a:r>
            <a:r>
              <a:rPr lang="ru-RU" sz="2800" b="1" dirty="0"/>
              <a:t>в </a:t>
            </a:r>
            <a:r>
              <a:rPr lang="ru-RU" sz="2800" b="1" dirty="0" err="1"/>
              <a:t>соцсетях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Ф</a:t>
            </a:r>
            <a:r>
              <a:rPr lang="ru-RU" sz="2800" b="1" dirty="0" smtClean="0"/>
              <a:t>инансовые </a:t>
            </a:r>
            <a:r>
              <a:rPr lang="ru-RU" sz="2800" b="1" dirty="0"/>
              <a:t>расчеты в сети </a:t>
            </a:r>
            <a:r>
              <a:rPr lang="ru-RU" sz="2800" b="1" dirty="0" smtClean="0"/>
              <a:t>интернет</a:t>
            </a:r>
            <a:endParaRPr lang="ru-RU" sz="2800" b="1" dirty="0"/>
          </a:p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П</a:t>
            </a:r>
            <a:r>
              <a:rPr lang="ru-RU" sz="2800" b="1" dirty="0" smtClean="0"/>
              <a:t>оиск </a:t>
            </a:r>
            <a:r>
              <a:rPr lang="ru-RU" sz="2800" b="1" dirty="0"/>
              <a:t>работы, составление резюме, основы работы в </a:t>
            </a:r>
            <a:r>
              <a:rPr lang="en-US" sz="2800" b="1" dirty="0" err="1" smtClean="0"/>
              <a:t>Ecxel</a:t>
            </a:r>
            <a:r>
              <a:rPr lang="ru-RU" sz="2800" b="1" dirty="0" smtClean="0"/>
              <a:t>, </a:t>
            </a:r>
            <a:r>
              <a:rPr lang="ru-RU" sz="2800" b="1" dirty="0"/>
              <a:t>в </a:t>
            </a:r>
            <a:r>
              <a:rPr lang="en-US" sz="2800" b="1" dirty="0"/>
              <a:t>P</a:t>
            </a:r>
            <a:r>
              <a:rPr lang="en-US" sz="2800" b="1" dirty="0" smtClean="0"/>
              <a:t>ower </a:t>
            </a:r>
            <a:r>
              <a:rPr lang="en-US" sz="2800" b="1" dirty="0"/>
              <a:t>P</a:t>
            </a:r>
            <a:r>
              <a:rPr lang="en-US" sz="2800" b="1" dirty="0" smtClean="0"/>
              <a:t>oint</a:t>
            </a:r>
            <a:r>
              <a:rPr lang="ru-RU" sz="2800" b="1" dirty="0" smtClean="0"/>
              <a:t>, в </a:t>
            </a:r>
            <a:r>
              <a:rPr lang="ru-RU" sz="2800" b="1" dirty="0"/>
              <a:t>редакторе изображений.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Основы работы </a:t>
            </a:r>
            <a:r>
              <a:rPr lang="ru-RU" sz="2800" b="1" dirty="0"/>
              <a:t>на планшетном компьютере. </a:t>
            </a:r>
            <a:endParaRPr lang="ru-RU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Работа </a:t>
            </a:r>
            <a:r>
              <a:rPr lang="ru-RU" sz="2800" b="1" dirty="0"/>
              <a:t>в программах видеообщения. Разбираем </a:t>
            </a:r>
            <a:r>
              <a:rPr lang="en-US" sz="2800" b="1" dirty="0" smtClean="0"/>
              <a:t> C</a:t>
            </a:r>
            <a:r>
              <a:rPr lang="ru-RU" sz="2800" b="1" dirty="0" err="1" smtClean="0"/>
              <a:t>кайп</a:t>
            </a:r>
            <a:r>
              <a:rPr lang="ru-RU" sz="2800" b="1" dirty="0" smtClean="0"/>
              <a:t> </a:t>
            </a:r>
            <a:r>
              <a:rPr lang="ru-RU" sz="2800" b="1" dirty="0"/>
              <a:t>на планшете, смартфоне, </a:t>
            </a:r>
            <a:r>
              <a:rPr lang="ru-RU" sz="2800" b="1" dirty="0" smtClean="0"/>
              <a:t>Вайбер</a:t>
            </a:r>
            <a:r>
              <a:rPr lang="ru-RU" sz="2800" b="1" dirty="0"/>
              <a:t>, В</a:t>
            </a:r>
            <a:r>
              <a:rPr lang="ru-RU" sz="2800" b="1" dirty="0" smtClean="0"/>
              <a:t>отсап.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Работа с мобильными приложениями</a:t>
            </a:r>
            <a:endParaRPr lang="ru-RU" sz="2800" b="1" dirty="0"/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Организация путешествий через интернет (размещается).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86798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43624" y="802201"/>
            <a:ext cx="3211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8 глав, 5-6 уроков, </a:t>
            </a:r>
            <a:r>
              <a:rPr lang="ru-RU" b="1" dirty="0" smtClean="0"/>
              <a:t>10-12 </a:t>
            </a:r>
            <a:r>
              <a:rPr lang="ru-RU" b="1" dirty="0"/>
              <a:t>часов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40152" y="3945404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 глав, 8 </a:t>
            </a:r>
            <a:r>
              <a:rPr lang="ru-RU" b="1" dirty="0" smtClean="0"/>
              <a:t>уроков, 16 </a:t>
            </a:r>
            <a:r>
              <a:rPr lang="ru-RU" b="1" dirty="0"/>
              <a:t>часов</a:t>
            </a:r>
          </a:p>
        </p:txBody>
      </p:sp>
      <p:pic>
        <p:nvPicPr>
          <p:cNvPr id="3075" name="Picture 3" descr="C:\Users\Лариса\Desktop\Screenshot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2" r="2219"/>
          <a:stretch/>
        </p:blipFill>
        <p:spPr bwMode="auto">
          <a:xfrm>
            <a:off x="122211" y="692696"/>
            <a:ext cx="5726494" cy="31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ариса\Desktop\Screenshot_4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0" y="3861046"/>
            <a:ext cx="5756513" cy="273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4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ариса\Desktop\Screenshot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9" t="24625" r="3494" b="20513"/>
          <a:stretch/>
        </p:blipFill>
        <p:spPr bwMode="auto">
          <a:xfrm>
            <a:off x="179512" y="105289"/>
            <a:ext cx="1296140" cy="7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Лариса\Desktop\dsc022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/>
          <a:stretch/>
        </p:blipFill>
        <p:spPr bwMode="auto">
          <a:xfrm>
            <a:off x="220172" y="895402"/>
            <a:ext cx="3343716" cy="251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169052"/>
            <a:ext cx="5688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Обучают: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библиотеках,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центрах социального обслуживания,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МФЦ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учреждениях образования,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при отделениях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ПФР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и Ростелеком,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общественных организациях.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Лариса\Downloads\custom-hea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380" y="4437113"/>
            <a:ext cx="2860680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931" y="4412702"/>
            <a:ext cx="57144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Услуга дополнительного образования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Социальная услуга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Информационно-библиотечная услуга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Информационная услуга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465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Лариса\Desktop\Screenshot_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04" y="260648"/>
            <a:ext cx="5774717" cy="321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Лариса\Desktop\Screenshot_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3" y="3573016"/>
            <a:ext cx="6004818" cy="31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39295" y="279213"/>
            <a:ext cx="26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 глав 6 уроков, 12 часов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3115" y="3573016"/>
            <a:ext cx="267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 глав  6 уроков, 12 часов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4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 flipH="1">
            <a:off x="-612575" y="274638"/>
            <a:ext cx="612576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0983" y="52536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Базовый курс программы «Азбука Интернета»</a:t>
            </a:r>
          </a:p>
          <a:p>
            <a:pPr algn="ctr"/>
            <a:r>
              <a:rPr lang="ru-RU" sz="2800" b="1" dirty="0" smtClean="0"/>
              <a:t> «ПРОФИ»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49320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Глава 1. Устройство компьютера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2. Файлы и папки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3. Работа с текстом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4. Работа в интернете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5. Поиск информации в интернете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6. Безопасная работа в сети Интернет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7. Электронная почта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8. Портал государственных услуг </a:t>
            </a:r>
            <a:r>
              <a:rPr lang="ru-RU" sz="2000" b="1" dirty="0" err="1">
                <a:solidFill>
                  <a:srgbClr val="0070C0"/>
                </a:solidFill>
              </a:rPr>
              <a:t>GOSUSLUGI.RU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Глава 9. Сайты федеральных органов власти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10. Сайт Пенсионного фонда России – </a:t>
            </a:r>
            <a:r>
              <a:rPr lang="ru-RU" sz="2000" b="1" dirty="0" err="1">
                <a:solidFill>
                  <a:srgbClr val="0070C0"/>
                </a:solidFill>
              </a:rPr>
              <a:t>pfrf.ru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Глава 11. Полезные сервисы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12. Социальные сервисы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13. Видеообщение в сети Интернет: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14. Поиск работы через интернет</a:t>
            </a:r>
          </a:p>
        </p:txBody>
      </p:sp>
      <p:sp>
        <p:nvSpPr>
          <p:cNvPr id="7" name="Крест 6"/>
          <p:cNvSpPr/>
          <p:nvPr/>
        </p:nvSpPr>
        <p:spPr>
          <a:xfrm>
            <a:off x="4459161" y="2861225"/>
            <a:ext cx="914400" cy="914400"/>
          </a:xfrm>
          <a:prstGeom prst="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80112" y="1045391"/>
            <a:ext cx="31481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Модуль 1 расширенного курса (выбор компьютера, работа с внешними накопителями, архивирование файлов).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11348" y="3560860"/>
            <a:ext cx="3010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Модуль 5 расширенного курса (работа в графическом редакторе, </a:t>
            </a:r>
            <a:endParaRPr lang="en-US" sz="2000" b="1" dirty="0" smtClean="0"/>
          </a:p>
          <a:p>
            <a:r>
              <a:rPr lang="ru-RU" sz="2000" b="1" dirty="0"/>
              <a:t>Р</a:t>
            </a:r>
            <a:r>
              <a:rPr lang="en-US" sz="2000" b="1" dirty="0" err="1" smtClean="0"/>
              <a:t>ower</a:t>
            </a:r>
            <a:r>
              <a:rPr lang="en-US" sz="2000" b="1" dirty="0" err="1"/>
              <a:t>P</a:t>
            </a:r>
            <a:r>
              <a:rPr lang="en-US" sz="2000" b="1" dirty="0" err="1" smtClean="0"/>
              <a:t>oint</a:t>
            </a:r>
            <a:r>
              <a:rPr lang="en-US" sz="2000" b="1" dirty="0" smtClean="0"/>
              <a:t>, </a:t>
            </a:r>
            <a:r>
              <a:rPr lang="en-US" sz="2000" b="1" dirty="0"/>
              <a:t>M</a:t>
            </a:r>
            <a:r>
              <a:rPr lang="en-US" sz="2000" b="1" dirty="0" smtClean="0"/>
              <a:t>icrosoft Excel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95100" y="2704728"/>
            <a:ext cx="3662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Модуль 3 расширенного курса </a:t>
            </a:r>
          </a:p>
          <a:p>
            <a:r>
              <a:rPr lang="ru-RU" sz="2000" b="1" dirty="0" smtClean="0"/>
              <a:t>(работа в социальных сетях )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52120" y="5204232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Модуль 7 расширенного курса</a:t>
            </a:r>
            <a:r>
              <a:rPr lang="en-US" sz="2000" b="1" dirty="0" smtClean="0"/>
              <a:t> </a:t>
            </a:r>
            <a:r>
              <a:rPr lang="ru-RU" sz="2000" b="1" dirty="0" smtClean="0"/>
              <a:t>(мессенджеры и </a:t>
            </a:r>
          </a:p>
          <a:p>
            <a:r>
              <a:rPr lang="ru-RU" sz="2000" b="1" dirty="0" smtClean="0"/>
              <a:t>программы для</a:t>
            </a:r>
            <a:r>
              <a:rPr lang="en-US" sz="2000" b="1" dirty="0" smtClean="0"/>
              <a:t> </a:t>
            </a:r>
            <a:r>
              <a:rPr lang="ru-RU" sz="2000" b="1" dirty="0" smtClean="0"/>
              <a:t>видеообщения)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15896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Лариса\Desktop\Screenshot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9" t="24625" r="21380" b="20513"/>
          <a:stretch/>
        </p:blipFill>
        <p:spPr bwMode="auto">
          <a:xfrm>
            <a:off x="179512" y="105289"/>
            <a:ext cx="530702" cy="7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Лариса\Desktop\Screenshot_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21" y="105290"/>
            <a:ext cx="7166429" cy="63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609558" y="188640"/>
            <a:ext cx="1296144" cy="46607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83768" y="571366"/>
            <a:ext cx="1512168" cy="48137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5096"/>
            <a:ext cx="2502586" cy="48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ариса\Desktop\Screenshot_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4"/>
          <a:stretch/>
        </p:blipFill>
        <p:spPr bwMode="auto">
          <a:xfrm>
            <a:off x="189518" y="260648"/>
            <a:ext cx="880545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283968" y="2780928"/>
            <a:ext cx="0" cy="72008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1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ариса\Desktop\Screenshot_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52082" cy="418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9" y="116632"/>
            <a:ext cx="536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9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ариса\Desktop\Screenshot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217396" cy="611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731089"/>
            <a:ext cx="6480720" cy="207543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admin@azbukainterneta.ru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903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84 66 992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2" name="Picture 2" descr="C:\Users\Лариса\AppData\Local\Microsoft\Windows\Temporary Internet Files\Content.IE5\54YN83EH\1024px-Mail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63137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Лариса\AppData\Local\Microsoft\Windows\Temporary Internet Files\Content.IE5\54YN83EH\768px-Phone_Shiny_Icon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29200"/>
            <a:ext cx="920329" cy="9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Лариса\Desktop\Screenshot_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90480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4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1005"/>
            <a:ext cx="1152128" cy="70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Лариса\Desktop\Screenshot_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99466"/>
            <a:ext cx="8954192" cy="52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4" y="17463"/>
            <a:ext cx="11525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9745" y="612141"/>
            <a:ext cx="74168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1.	 Республика </a:t>
            </a:r>
            <a:r>
              <a:rPr lang="ru-RU" sz="2000" b="1" dirty="0" smtClean="0"/>
              <a:t>Татарстан- </a:t>
            </a:r>
            <a:r>
              <a:rPr lang="ru-RU" sz="2000" b="1" dirty="0"/>
              <a:t>805 участников	(18,13%)</a:t>
            </a:r>
          </a:p>
          <a:p>
            <a:pPr lvl="0"/>
            <a:r>
              <a:rPr lang="ru-RU" sz="2000" b="1" dirty="0"/>
              <a:t>2.	 Воронежская </a:t>
            </a:r>
            <a:r>
              <a:rPr lang="ru-RU" sz="2000" b="1" dirty="0" smtClean="0"/>
              <a:t>область-</a:t>
            </a:r>
            <a:r>
              <a:rPr lang="ru-RU" sz="2000" b="1" dirty="0"/>
              <a:t>	557 участников	(12,54%</a:t>
            </a:r>
          </a:p>
          <a:p>
            <a:pPr lvl="0"/>
            <a:r>
              <a:rPr lang="ru-RU" sz="2000" b="1" dirty="0"/>
              <a:t>3.	 Оренбургская </a:t>
            </a:r>
            <a:r>
              <a:rPr lang="ru-RU" sz="2000" b="1" dirty="0" smtClean="0"/>
              <a:t>область- </a:t>
            </a:r>
            <a:r>
              <a:rPr lang="ru-RU" sz="2000" b="1" dirty="0"/>
              <a:t>	281 участник (6,33%)</a:t>
            </a:r>
          </a:p>
          <a:p>
            <a:pPr lvl="0"/>
            <a:r>
              <a:rPr lang="ru-RU" sz="2000" b="1" dirty="0"/>
              <a:t>4.	 Московская </a:t>
            </a:r>
            <a:r>
              <a:rPr lang="ru-RU" sz="2000" b="1" dirty="0" smtClean="0"/>
              <a:t>область-   </a:t>
            </a:r>
            <a:r>
              <a:rPr lang="ru-RU" sz="2000" b="1" dirty="0"/>
              <a:t>267 участников 	(6,01%)</a:t>
            </a:r>
          </a:p>
          <a:p>
            <a:pPr lvl="0"/>
            <a:r>
              <a:rPr lang="ru-RU" sz="2000" b="1" dirty="0"/>
              <a:t>5.	 Ульяновская область -  176 участников	(3,96%)</a:t>
            </a:r>
          </a:p>
          <a:p>
            <a:pPr lvl="0"/>
            <a:r>
              <a:rPr lang="ru-RU" sz="2000" b="1" dirty="0"/>
              <a:t>6.	 Саратовская область -  173 участника	(3,90%)</a:t>
            </a:r>
          </a:p>
          <a:p>
            <a:pPr lvl="0"/>
            <a:r>
              <a:rPr lang="ru-RU" sz="2000" b="1" dirty="0"/>
              <a:t>7.	 Тюменская область -     166 участников       (3,74%)</a:t>
            </a:r>
          </a:p>
          <a:p>
            <a:pPr lvl="0"/>
            <a:r>
              <a:rPr lang="ru-RU" sz="2000" b="1" dirty="0"/>
              <a:t>8.	 Ростовская область -     </a:t>
            </a:r>
            <a:r>
              <a:rPr lang="ru-RU" sz="2000" b="1" dirty="0" smtClean="0"/>
              <a:t>149 участников     </a:t>
            </a:r>
            <a:r>
              <a:rPr lang="ru-RU" sz="2000" b="1" dirty="0"/>
              <a:t>(3,36%)</a:t>
            </a:r>
          </a:p>
          <a:p>
            <a:pPr lvl="0"/>
            <a:r>
              <a:rPr lang="ru-RU" sz="2000" b="1" dirty="0"/>
              <a:t>9.	 Кемеровская область-   </a:t>
            </a:r>
            <a:r>
              <a:rPr lang="ru-RU" sz="2000" b="1" dirty="0" smtClean="0"/>
              <a:t>145 участников      </a:t>
            </a:r>
            <a:r>
              <a:rPr lang="ru-RU" sz="2000" b="1" dirty="0"/>
              <a:t>(3,27%)</a:t>
            </a:r>
          </a:p>
          <a:p>
            <a:pPr lvl="0"/>
            <a:r>
              <a:rPr lang="ru-RU" sz="2000" b="1" dirty="0"/>
              <a:t>10.	 Красноярский край - 	134 участника	(3,02%)</a:t>
            </a:r>
          </a:p>
          <a:p>
            <a:pPr lvl="0"/>
            <a:r>
              <a:rPr lang="ru-RU" sz="2000" b="1" dirty="0"/>
              <a:t>11.	 Рязанская область - 	131 участник	(2,95%)</a:t>
            </a:r>
          </a:p>
          <a:p>
            <a:pPr lvl="0"/>
            <a:r>
              <a:rPr lang="ru-RU" sz="2000" b="1" dirty="0"/>
              <a:t>12.	 Республика Марий Эл-  </a:t>
            </a:r>
            <a:r>
              <a:rPr lang="ru-RU" sz="2000" b="1" dirty="0" smtClean="0"/>
              <a:t> 108 </a:t>
            </a:r>
            <a:r>
              <a:rPr lang="ru-RU" sz="2000" b="1" dirty="0"/>
              <a:t>участников	(2,43%)</a:t>
            </a:r>
          </a:p>
          <a:p>
            <a:pPr lvl="0"/>
            <a:r>
              <a:rPr lang="ru-RU" sz="2000" b="1" dirty="0"/>
              <a:t>13.	 Ханты-Мансийский АО- </a:t>
            </a:r>
            <a:r>
              <a:rPr lang="ru-RU" sz="2000" b="1" dirty="0" smtClean="0"/>
              <a:t>Югра- </a:t>
            </a:r>
            <a:r>
              <a:rPr lang="ru-RU" sz="2000" b="1" dirty="0"/>
              <a:t>108 участников (2,43%)</a:t>
            </a:r>
          </a:p>
          <a:p>
            <a:pPr lvl="0"/>
            <a:r>
              <a:rPr lang="ru-RU" sz="2000" b="1" dirty="0"/>
              <a:t>14.	 Сахалинская </a:t>
            </a:r>
            <a:r>
              <a:rPr lang="ru-RU" sz="2000" b="1" dirty="0" smtClean="0"/>
              <a:t>область-  </a:t>
            </a:r>
            <a:r>
              <a:rPr lang="ru-RU" sz="2000" b="1" dirty="0"/>
              <a:t>87 участников	(1,96%)</a:t>
            </a:r>
          </a:p>
          <a:p>
            <a:pPr lvl="0"/>
            <a:r>
              <a:rPr lang="ru-RU" sz="2000" b="1" dirty="0"/>
              <a:t>15.	 Нижегородская </a:t>
            </a:r>
            <a:r>
              <a:rPr lang="ru-RU" sz="2000" b="1" dirty="0" smtClean="0"/>
              <a:t>область- </a:t>
            </a:r>
            <a:r>
              <a:rPr lang="ru-RU" sz="2000" b="1" dirty="0"/>
              <a:t>78 участников	(1,76%)</a:t>
            </a:r>
          </a:p>
          <a:p>
            <a:pPr lvl="0"/>
            <a:r>
              <a:rPr lang="ru-RU" sz="2000" b="1" dirty="0"/>
              <a:t>16.	 Волгоградская </a:t>
            </a:r>
            <a:r>
              <a:rPr lang="ru-RU" sz="2000" b="1" dirty="0" smtClean="0"/>
              <a:t>область-  </a:t>
            </a:r>
            <a:r>
              <a:rPr lang="ru-RU" sz="2000" b="1" dirty="0"/>
              <a:t>76 участников	(1,71%)</a:t>
            </a:r>
          </a:p>
          <a:p>
            <a:pPr lvl="0"/>
            <a:r>
              <a:rPr lang="ru-RU" sz="2000" b="1" dirty="0"/>
              <a:t>17.	 Самарская </a:t>
            </a:r>
            <a:r>
              <a:rPr lang="ru-RU" sz="2000" b="1" dirty="0" smtClean="0"/>
              <a:t>область-  </a:t>
            </a:r>
            <a:r>
              <a:rPr lang="ru-RU" sz="2000" b="1" dirty="0"/>
              <a:t>65 участников	 (1,46%)</a:t>
            </a:r>
          </a:p>
          <a:p>
            <a:pPr lvl="0"/>
            <a:r>
              <a:rPr lang="ru-RU" sz="2000" b="1" dirty="0"/>
              <a:t>18.	 Иркутская </a:t>
            </a:r>
            <a:r>
              <a:rPr lang="ru-RU" sz="2000" b="1" dirty="0" smtClean="0"/>
              <a:t>область-  </a:t>
            </a:r>
            <a:r>
              <a:rPr lang="ru-RU" sz="2000" b="1" dirty="0"/>
              <a:t>59 участников	 (1,33%)</a:t>
            </a:r>
          </a:p>
          <a:p>
            <a:pPr lvl="0"/>
            <a:r>
              <a:rPr lang="ru-RU" sz="2000" b="1" dirty="0"/>
              <a:t>19.	 Орловская </a:t>
            </a:r>
            <a:r>
              <a:rPr lang="ru-RU" sz="2000" b="1" dirty="0" smtClean="0"/>
              <a:t>область- </a:t>
            </a:r>
            <a:r>
              <a:rPr lang="ru-RU" sz="2000" b="1" dirty="0"/>
              <a:t>52 участника	(1,17%)</a:t>
            </a:r>
          </a:p>
          <a:p>
            <a:pPr lvl="0"/>
            <a:r>
              <a:rPr lang="ru-RU" sz="2000" b="1" dirty="0"/>
              <a:t>20.	 Пермский </a:t>
            </a:r>
            <a:r>
              <a:rPr lang="ru-RU" sz="2000" b="1" dirty="0" smtClean="0"/>
              <a:t>край-        </a:t>
            </a:r>
            <a:r>
              <a:rPr lang="ru-RU" sz="2000" b="1" dirty="0"/>
              <a:t>52 участника	(1,17%)</a:t>
            </a:r>
          </a:p>
          <a:p>
            <a:pPr lvl="0"/>
            <a:r>
              <a:rPr lang="ru-RU" sz="2000" b="1" dirty="0"/>
              <a:t>	 </a:t>
            </a:r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98510"/>
            <a:ext cx="795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ТОП – 20 по итогам конкурса Спасибо Интернету-2020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731089"/>
            <a:ext cx="6480720" cy="207543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admin@azbukainterneta.ru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903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84 66 992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2" name="Picture 2" descr="C:\Users\Лариса\AppData\Local\Microsoft\Windows\Temporary Internet Files\Content.IE5\54YN83EH\1024px-Mail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63137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Лариса\AppData\Local\Microsoft\Windows\Temporary Internet Files\Content.IE5\54YN83EH\768px-Phone_Shiny_Icon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29200"/>
            <a:ext cx="920329" cy="9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Лариса\Desktop\Screenshot_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90480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2" y="188640"/>
            <a:ext cx="7762056" cy="79011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Положение о работе компьютерного класса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65735" y="6118425"/>
            <a:ext cx="5378265" cy="493050"/>
          </a:xfrm>
          <a:prstGeom prst="rect">
            <a:avLst/>
          </a:prstGeom>
          <a:noFill/>
        </p:spPr>
        <p:txBody>
          <a:bodyPr wrap="none" lIns="76802" tIns="38401" rIns="76802" bIns="38401" rtlCol="0">
            <a:spAutoFit/>
          </a:bodyPr>
          <a:lstStyle/>
          <a:p>
            <a:r>
              <a:rPr lang="ru-RU" sz="2700" b="1" dirty="0">
                <a:solidFill>
                  <a:srgbClr val="0070C0"/>
                </a:solidFill>
              </a:rPr>
              <a:t>Рекомендации </a:t>
            </a:r>
            <a:r>
              <a:rPr lang="ru-RU" sz="2700" b="1" dirty="0" smtClean="0">
                <a:solidFill>
                  <a:srgbClr val="0070C0"/>
                </a:solidFill>
              </a:rPr>
              <a:t>Азбуки </a:t>
            </a:r>
            <a:r>
              <a:rPr lang="ru-RU" sz="2700" b="1" dirty="0">
                <a:solidFill>
                  <a:srgbClr val="0070C0"/>
                </a:solidFill>
              </a:rPr>
              <a:t>Интернета</a:t>
            </a:r>
          </a:p>
        </p:txBody>
      </p:sp>
      <p:pic>
        <p:nvPicPr>
          <p:cNvPr id="5" name="Picture 2" descr="C:\Users\Лариса\Desktop\Screenshot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9" t="24625" r="3494" b="20513"/>
          <a:stretch/>
        </p:blipFill>
        <p:spPr bwMode="auto">
          <a:xfrm>
            <a:off x="179512" y="105289"/>
            <a:ext cx="1296140" cy="7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052736"/>
            <a:ext cx="64077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Общие положения</a:t>
            </a:r>
          </a:p>
          <a:p>
            <a:r>
              <a:rPr lang="ru-RU" sz="2800" dirty="0" smtClean="0"/>
              <a:t>Цели и задачи</a:t>
            </a:r>
          </a:p>
          <a:p>
            <a:r>
              <a:rPr lang="ru-RU" sz="2800" dirty="0" smtClean="0"/>
              <a:t>Оснащение,  оборудование кабинета</a:t>
            </a:r>
          </a:p>
          <a:p>
            <a:r>
              <a:rPr lang="ru-RU" sz="2800" dirty="0" smtClean="0"/>
              <a:t>Требования к организации рабочих мест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2800" y="2868618"/>
            <a:ext cx="75425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Организация </a:t>
            </a:r>
            <a:r>
              <a:rPr lang="ru-RU" sz="2800" dirty="0"/>
              <a:t>работы </a:t>
            </a:r>
            <a:r>
              <a:rPr lang="ru-RU" sz="2800" dirty="0" smtClean="0"/>
              <a:t>класса 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равила </a:t>
            </a:r>
            <a:r>
              <a:rPr lang="ru-RU" sz="2800" dirty="0"/>
              <a:t>по набору </a:t>
            </a:r>
            <a:r>
              <a:rPr lang="ru-RU" sz="2800" dirty="0" smtClean="0"/>
              <a:t>слушателей </a:t>
            </a:r>
          </a:p>
          <a:p>
            <a:r>
              <a:rPr lang="ru-RU" sz="2800" dirty="0" smtClean="0"/>
              <a:t>Ответственные за работу класса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рава </a:t>
            </a:r>
            <a:r>
              <a:rPr lang="ru-RU" sz="2800" dirty="0"/>
              <a:t>и обязанности </a:t>
            </a:r>
            <a:r>
              <a:rPr lang="ru-RU" sz="2800" dirty="0" smtClean="0"/>
              <a:t>преподавателя</a:t>
            </a:r>
          </a:p>
          <a:p>
            <a:r>
              <a:rPr lang="ru-RU" sz="2800" dirty="0" smtClean="0"/>
              <a:t>Права </a:t>
            </a:r>
            <a:r>
              <a:rPr lang="ru-RU" sz="2800" dirty="0"/>
              <a:t>и обязанности </a:t>
            </a:r>
            <a:r>
              <a:rPr lang="ru-RU" sz="2800" dirty="0" smtClean="0"/>
              <a:t>слушателей 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равила </a:t>
            </a:r>
            <a:r>
              <a:rPr lang="ru-RU" sz="2800" dirty="0"/>
              <a:t>поведения в </a:t>
            </a:r>
            <a:r>
              <a:rPr lang="ru-RU" sz="2800" dirty="0" smtClean="0"/>
              <a:t>классе </a:t>
            </a:r>
          </a:p>
          <a:p>
            <a:r>
              <a:rPr lang="ru-RU" sz="2800" dirty="0"/>
              <a:t>Д</a:t>
            </a:r>
            <a:r>
              <a:rPr lang="ru-RU" sz="2800" dirty="0" smtClean="0"/>
              <a:t>окументация </a:t>
            </a:r>
            <a:r>
              <a:rPr lang="ru-RU" sz="2800" dirty="0"/>
              <a:t>по работе </a:t>
            </a:r>
            <a:r>
              <a:rPr lang="ru-RU" sz="2800" dirty="0" smtClean="0"/>
              <a:t>класса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6669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20688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 1 января 2021 г вступило в силу Постановление </a:t>
            </a:r>
            <a:endParaRPr lang="ru-RU" sz="2800" dirty="0" smtClean="0"/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Об утверждении санитарных правил СП 2.4.3648-20 "Санитарно-эпидемиологические требования к организациям воспитания и обучения, отдыха и оздоровления детей и молодежи"</a:t>
            </a:r>
            <a:r>
              <a:rPr lang="ru-RU" sz="2800" dirty="0"/>
              <a:t> </a:t>
            </a:r>
          </a:p>
        </p:txBody>
      </p:sp>
      <p:pic>
        <p:nvPicPr>
          <p:cNvPr id="1026" name="Picture 2" descr="C:\Users\Лариса\Desktop\476618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/>
          <a:stretch/>
        </p:blipFill>
        <p:spPr bwMode="auto">
          <a:xfrm>
            <a:off x="4687502" y="2884294"/>
            <a:ext cx="4204977" cy="34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9563763">
            <a:off x="5990733" y="382969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15,6” (39,6 см)</a:t>
            </a:r>
          </a:p>
        </p:txBody>
      </p:sp>
      <p:pic>
        <p:nvPicPr>
          <p:cNvPr id="1027" name="Picture 3" descr="C:\Users\Лариса\Desktop\476618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86" y="3162226"/>
            <a:ext cx="2491656" cy="31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8614791">
            <a:off x="939023" y="4321798"/>
            <a:ext cx="1735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10,5” (26,6 см). </a:t>
            </a:r>
          </a:p>
        </p:txBody>
      </p:sp>
    </p:spTree>
    <p:extLst>
      <p:ext uri="{BB962C8B-B14F-4D97-AF65-F5344CB8AC3E}">
        <p14:creationId xmlns:p14="http://schemas.microsoft.com/office/powerpoint/2010/main" val="376145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Какими могут быть документы ,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регламентирующие работу компьютерного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класса.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293" y="1645643"/>
            <a:ext cx="871296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Положение о классе</a:t>
            </a:r>
          </a:p>
          <a:p>
            <a:pPr marL="342900" indent="-342900">
              <a:buAutoNum type="arabicPeriod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Внутренний документ организации , закрепляющий образец сертификата,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который выдается по окончании курсов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3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Документы об обработке персональных данных - Положение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о  защите, хранении, обработке и передаче персональных данных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обучающихся, Согласие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на обработку персональных данных, разрешенных 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субъектом персональных данных для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распространения.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(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Приказ Федеральной службы по надзору в сфере связи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,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информационных технологий и массовых коммуникаций 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от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24 февраля 2021 года № 18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«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Об утверждении требований к 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содержанию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согласия на обработку персональных данных, разрешенных 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субъектом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персональных данных для распространения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»)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04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450" y="4847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учесть при организации обучения: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8133442" cy="5001977"/>
          </a:xfrm>
          <a:prstGeom prst="rect">
            <a:avLst/>
          </a:prstGeom>
          <a:noFill/>
        </p:spPr>
        <p:txBody>
          <a:bodyPr wrap="none" lIns="76802" tIns="38401" rIns="76802" bIns="38401" rtlCol="0">
            <a:spAutoFit/>
          </a:bodyPr>
          <a:lstStyle/>
          <a:p>
            <a:r>
              <a:rPr lang="ru-RU" sz="3200" dirty="0"/>
              <a:t>Индивидуальный подход.</a:t>
            </a:r>
          </a:p>
          <a:p>
            <a:r>
              <a:rPr lang="ru-RU" sz="3200" dirty="0"/>
              <a:t>Группы не более 10 человек.</a:t>
            </a:r>
          </a:p>
          <a:p>
            <a:r>
              <a:rPr lang="ru-RU" sz="3200" dirty="0" smtClean="0"/>
              <a:t>Больше </a:t>
            </a:r>
            <a:r>
              <a:rPr lang="ru-RU" sz="3200" dirty="0"/>
              <a:t>повторений пройденного материала.</a:t>
            </a:r>
          </a:p>
          <a:p>
            <a:r>
              <a:rPr lang="ru-RU" sz="3200" dirty="0"/>
              <a:t>Говорить громко, четко.</a:t>
            </a:r>
          </a:p>
          <a:p>
            <a:r>
              <a:rPr lang="ru-RU" sz="3200" dirty="0" smtClean="0"/>
              <a:t>Быть </a:t>
            </a:r>
            <a:r>
              <a:rPr lang="ru-RU" sz="3200" dirty="0"/>
              <a:t>готовым консультировать слушателей </a:t>
            </a:r>
            <a:endParaRPr lang="ru-RU" sz="3200" dirty="0" smtClean="0"/>
          </a:p>
          <a:p>
            <a:r>
              <a:rPr lang="ru-RU" sz="3200" dirty="0" smtClean="0"/>
              <a:t>вне </a:t>
            </a:r>
            <a:r>
              <a:rPr lang="ru-RU" sz="3200" dirty="0"/>
              <a:t>занятий.</a:t>
            </a:r>
          </a:p>
          <a:p>
            <a:r>
              <a:rPr lang="ru-RU" sz="3200" dirty="0" smtClean="0"/>
              <a:t>Практические занятия – часть урока.</a:t>
            </a:r>
          </a:p>
          <a:p>
            <a:r>
              <a:rPr lang="ru-RU" sz="3200" dirty="0" smtClean="0"/>
              <a:t>Развитие мелкой моторики.</a:t>
            </a:r>
          </a:p>
          <a:p>
            <a:r>
              <a:rPr lang="ru-RU" sz="3200" dirty="0"/>
              <a:t>Б</a:t>
            </a:r>
            <a:r>
              <a:rPr lang="ru-RU" sz="3200" dirty="0" smtClean="0"/>
              <a:t>ольше </a:t>
            </a:r>
            <a:r>
              <a:rPr lang="ru-RU" sz="3200" dirty="0" err="1" smtClean="0"/>
              <a:t>практкики</a:t>
            </a:r>
            <a:endParaRPr lang="ru-RU" sz="3200" dirty="0" smtClean="0"/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6021288"/>
            <a:ext cx="5378265" cy="493050"/>
          </a:xfrm>
          <a:prstGeom prst="rect">
            <a:avLst/>
          </a:prstGeom>
          <a:noFill/>
        </p:spPr>
        <p:txBody>
          <a:bodyPr wrap="none" lIns="76802" tIns="38401" rIns="76802" bIns="38401" rtlCol="0">
            <a:spAutoFit/>
          </a:bodyPr>
          <a:lstStyle/>
          <a:p>
            <a:r>
              <a:rPr lang="ru-RU" sz="2700" b="1" dirty="0">
                <a:solidFill>
                  <a:srgbClr val="0070C0"/>
                </a:solidFill>
              </a:rPr>
              <a:t>Рекомендации </a:t>
            </a:r>
            <a:r>
              <a:rPr lang="ru-RU" sz="2700" b="1" dirty="0" smtClean="0">
                <a:solidFill>
                  <a:srgbClr val="0070C0"/>
                </a:solidFill>
              </a:rPr>
              <a:t>Азбуки </a:t>
            </a:r>
            <a:r>
              <a:rPr lang="ru-RU" sz="2700" b="1" dirty="0">
                <a:solidFill>
                  <a:srgbClr val="0070C0"/>
                </a:solidFill>
              </a:rPr>
              <a:t>Интернета</a:t>
            </a:r>
          </a:p>
        </p:txBody>
      </p:sp>
      <p:pic>
        <p:nvPicPr>
          <p:cNvPr id="5" name="Picture 2" descr="C:\Users\Лариса\Desktop\Screenshot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9" t="24625" r="3494" b="20513"/>
          <a:stretch/>
        </p:blipFill>
        <p:spPr bwMode="auto">
          <a:xfrm>
            <a:off x="179512" y="105289"/>
            <a:ext cx="1296140" cy="7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18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Т</a:t>
            </a:r>
            <a:r>
              <a:rPr lang="ru-RU" dirty="0" smtClean="0"/>
              <a:t>ренажеры</a:t>
            </a:r>
            <a:endParaRPr lang="ru-RU" dirty="0"/>
          </a:p>
        </p:txBody>
      </p:sp>
      <p:pic>
        <p:nvPicPr>
          <p:cNvPr id="3074" name="Picture 2" descr="C:\Users\Лариса\Desktop\Screenshot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3585"/>
            <a:ext cx="2873958" cy="245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12360" y="764704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Хвост</a:t>
            </a:r>
            <a:endParaRPr lang="ru-RU" dirty="0"/>
          </a:p>
        </p:txBody>
      </p:sp>
      <p:pic>
        <p:nvPicPr>
          <p:cNvPr id="3075" name="Picture 3" descr="C:\Users\Лариса\Desktop\Screenshot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5" y="1244529"/>
            <a:ext cx="2768583" cy="237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973" y="846004"/>
            <a:ext cx="361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Тренажер двойных щелчков мыши</a:t>
            </a:r>
            <a:endParaRPr lang="ru-RU" dirty="0"/>
          </a:p>
        </p:txBody>
      </p:sp>
      <p:pic>
        <p:nvPicPr>
          <p:cNvPr id="3076" name="Picture 4" descr="C:\Users\Лариса\Desktop\Screenshot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68427"/>
            <a:ext cx="3239169" cy="241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4632" y="3669100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Поймай меня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841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48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32" y="38234"/>
            <a:ext cx="82256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Анкета на организационном собрании слушателей (пример)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96753"/>
            <a:ext cx="88569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Необходимые данные  слушателя.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Уровень умений работы на компьютере и в интернете (подчеркните нужное)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могу писать тексты на компьютере,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могу сохранить документ на компьютере,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умею находить и распечатывать фото, текст и другую информацию с компьютера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умею искать информацию в интернете,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умею оформлять электронные услуги,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умею совершать покупки в интернете,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общаюсь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умею пользоваться программами видеообщения,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показывали как пользоваться компьютером,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не разу не пользовался компьютером и интернетом.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Почему я решил пройти обучение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работе  на компьютере и в интернете___________________________________________________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Чему конкретно я хотел бы научиться______________________________________________________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91" y="6309320"/>
            <a:ext cx="54387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1" y="38234"/>
            <a:ext cx="1120815" cy="68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812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9" y="255642"/>
            <a:ext cx="8856984" cy="3370761"/>
          </a:xfrm>
          <a:prstGeom prst="rect">
            <a:avLst/>
          </a:prstGeom>
        </p:spPr>
        <p:txBody>
          <a:bodyPr wrap="square" lIns="76802" tIns="38401" rIns="76802" bIns="38401">
            <a:spAutoFit/>
          </a:bodyPr>
          <a:lstStyle/>
          <a:p>
            <a:endParaRPr lang="ru-RU" sz="3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Азбука </a:t>
            </a:r>
            <a:r>
              <a:rPr lang="ru-RU" sz="2400" b="1" dirty="0">
                <a:solidFill>
                  <a:srgbClr val="0070C0"/>
                </a:solidFill>
              </a:rPr>
              <a:t>Интернета </a:t>
            </a:r>
            <a:r>
              <a:rPr lang="ru-RU" sz="2400" dirty="0"/>
              <a:t>– проект </a:t>
            </a:r>
            <a:r>
              <a:rPr lang="ru-RU" sz="2400" b="1" dirty="0">
                <a:solidFill>
                  <a:srgbClr val="0070C0"/>
                </a:solidFill>
              </a:rPr>
              <a:t>ПАО «Ростелеком» и Пенсионного фонда России.</a:t>
            </a:r>
            <a:r>
              <a:rPr lang="ru-RU" sz="2400" dirty="0"/>
              <a:t> </a:t>
            </a:r>
          </a:p>
          <a:p>
            <a:r>
              <a:rPr lang="ru-RU" sz="2400" b="1" dirty="0"/>
              <a:t>Программа обучения одобрена </a:t>
            </a:r>
            <a:r>
              <a:rPr lang="ru-RU" sz="2400" b="1" dirty="0">
                <a:solidFill>
                  <a:srgbClr val="0070C0"/>
                </a:solidFill>
              </a:rPr>
              <a:t>Министерством труда и социальной защиты РФ, </a:t>
            </a:r>
            <a:r>
              <a:rPr lang="ru-RU" sz="2400" b="1" dirty="0"/>
              <a:t>получил положительную рецензию </a:t>
            </a:r>
            <a:r>
              <a:rPr lang="ru-RU" sz="2400" b="1" dirty="0">
                <a:solidFill>
                  <a:srgbClr val="0070C0"/>
                </a:solidFill>
              </a:rPr>
              <a:t>Института информатизации образования РАО.</a:t>
            </a:r>
          </a:p>
          <a:p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996952"/>
            <a:ext cx="5784988" cy="3025731"/>
          </a:xfrm>
          <a:prstGeom prst="rect">
            <a:avLst/>
          </a:prstGeom>
        </p:spPr>
        <p:txBody>
          <a:bodyPr wrap="square" lIns="76802" tIns="38401" rIns="76802" bIns="38401">
            <a:spAutoFit/>
          </a:bodyPr>
          <a:lstStyle/>
          <a:p>
            <a:pPr algn="just">
              <a:lnSpc>
                <a:spcPct val="115000"/>
              </a:lnSpc>
              <a:spcAft>
                <a:spcPts val="84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с учетом возрастных геронтологических особенностей целевой аудитории. Учитывалось все: и цвет, и размер шрифта, и необходимость более частых повторов материала, и последовательность и выбор основных тем базового курса.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170" y="2996952"/>
            <a:ext cx="2972405" cy="508439"/>
          </a:xfrm>
          <a:prstGeom prst="rect">
            <a:avLst/>
          </a:prstGeom>
          <a:noFill/>
        </p:spPr>
        <p:txBody>
          <a:bodyPr wrap="square" lIns="76802" tIns="38401" rIns="76802" bIns="38401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Разрабатывалась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962621"/>
            <a:ext cx="2583359" cy="25833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42" y="2231077"/>
            <a:ext cx="1630100" cy="864096"/>
          </a:xfrm>
          <a:prstGeom prst="rect">
            <a:avLst/>
          </a:prstGeom>
        </p:spPr>
      </p:pic>
      <p:pic>
        <p:nvPicPr>
          <p:cNvPr id="7" name="Picture 2" descr="C:\Users\Лариса\Desktop\Screenshot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9" t="24625" r="3494" b="20513"/>
          <a:stretch/>
        </p:blipFill>
        <p:spPr bwMode="auto">
          <a:xfrm>
            <a:off x="179512" y="105289"/>
            <a:ext cx="1296140" cy="7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969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2513</TotalTime>
  <Words>1533</Words>
  <Application>Microsoft Office PowerPoint</Application>
  <PresentationFormat>Экран (4:3)</PresentationFormat>
  <Paragraphs>215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Тема Office</vt:lpstr>
      <vt:lpstr>azbukainterneta.ru</vt:lpstr>
      <vt:lpstr>Презентация PowerPoint</vt:lpstr>
      <vt:lpstr>Положение о работе компьютерного класса</vt:lpstr>
      <vt:lpstr>Презентация PowerPoint</vt:lpstr>
      <vt:lpstr>Презентация PowerPoint</vt:lpstr>
      <vt:lpstr>Что учесть при организации обучения:</vt:lpstr>
      <vt:lpstr>Тренажеры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   </vt:lpstr>
      <vt:lpstr>   </vt:lpstr>
      <vt:lpstr>   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admin@azbukainterneta.ru  8 903 84 66 992 </vt:lpstr>
      <vt:lpstr>Презентация PowerPoint</vt:lpstr>
      <vt:lpstr>Презентация PowerPoint</vt:lpstr>
      <vt:lpstr>            admin@azbukainterneta.ru  8 903 84 66 992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azbukainterneta.ru</dc:title>
  <dc:creator>Лариса</dc:creator>
  <cp:lastModifiedBy>Шушлина Наталья Юрьевна</cp:lastModifiedBy>
  <cp:revision>114</cp:revision>
  <dcterms:created xsi:type="dcterms:W3CDTF">2017-02-04T14:21:28Z</dcterms:created>
  <dcterms:modified xsi:type="dcterms:W3CDTF">2021-05-24T10:48:29Z</dcterms:modified>
</cp:coreProperties>
</file>