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0" r:id="rId2"/>
    <p:sldId id="321" r:id="rId3"/>
    <p:sldId id="281" r:id="rId4"/>
    <p:sldId id="284" r:id="rId5"/>
    <p:sldId id="297" r:id="rId6"/>
    <p:sldId id="322" r:id="rId7"/>
    <p:sldId id="286" r:id="rId8"/>
    <p:sldId id="323" r:id="rId9"/>
    <p:sldId id="296" r:id="rId10"/>
    <p:sldId id="283" r:id="rId11"/>
    <p:sldId id="295" r:id="rId12"/>
    <p:sldId id="258" r:id="rId13"/>
    <p:sldId id="324" r:id="rId14"/>
    <p:sldId id="298" r:id="rId15"/>
    <p:sldId id="257" r:id="rId16"/>
    <p:sldId id="299" r:id="rId17"/>
    <p:sldId id="300" r:id="rId18"/>
    <p:sldId id="326" r:id="rId19"/>
    <p:sldId id="327" r:id="rId20"/>
    <p:sldId id="301" r:id="rId21"/>
    <p:sldId id="328" r:id="rId22"/>
    <p:sldId id="256" r:id="rId23"/>
    <p:sldId id="314" r:id="rId24"/>
    <p:sldId id="271" r:id="rId25"/>
    <p:sldId id="315" r:id="rId26"/>
    <p:sldId id="316" r:id="rId27"/>
    <p:sldId id="32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F36F6-8517-47F6-AC68-EC25EFAFC433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F6827-35BD-4FDB-A106-55219394C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2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3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5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7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3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7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5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2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3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8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3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40E2F-BA80-48DF-A7C1-665DC88E567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6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5301208"/>
            <a:ext cx="4025697" cy="406988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azbukainterneta.ru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115" y="1844824"/>
            <a:ext cx="8555366" cy="3150598"/>
          </a:xfrm>
          <a:prstGeom prst="rect">
            <a:avLst/>
          </a:prstGeom>
          <a:noFill/>
        </p:spPr>
        <p:txBody>
          <a:bodyPr wrap="square" lIns="72128" tIns="36064" rIns="72128" bIns="36064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V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Всероссийский семинар по вопросам обучения компьютерной грамотности граждан старшего возраста на базе программы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«Азбука Интернета»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Лариса\Desktop\Screenshot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4561"/>
            <a:ext cx="427964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73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9" y="255642"/>
            <a:ext cx="8856984" cy="3370761"/>
          </a:xfrm>
          <a:prstGeom prst="rect">
            <a:avLst/>
          </a:prstGeom>
        </p:spPr>
        <p:txBody>
          <a:bodyPr wrap="square" lIns="76802" tIns="38401" rIns="76802" bIns="38401">
            <a:spAutoFit/>
          </a:bodyPr>
          <a:lstStyle/>
          <a:p>
            <a:endParaRPr lang="ru-RU" sz="3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Азбука </a:t>
            </a:r>
            <a:r>
              <a:rPr lang="ru-RU" sz="2400" b="1" dirty="0">
                <a:solidFill>
                  <a:srgbClr val="0070C0"/>
                </a:solidFill>
              </a:rPr>
              <a:t>Интернета </a:t>
            </a:r>
            <a:r>
              <a:rPr lang="ru-RU" sz="2400" dirty="0"/>
              <a:t>– проект </a:t>
            </a:r>
            <a:r>
              <a:rPr lang="ru-RU" sz="2400" b="1" dirty="0">
                <a:solidFill>
                  <a:srgbClr val="0070C0"/>
                </a:solidFill>
              </a:rPr>
              <a:t>ПАО «Ростелеком» и Пенсионного фонда России.</a:t>
            </a:r>
            <a:r>
              <a:rPr lang="ru-RU" sz="2400" dirty="0"/>
              <a:t> </a:t>
            </a:r>
          </a:p>
          <a:p>
            <a:r>
              <a:rPr lang="ru-RU" sz="2400" b="1" dirty="0"/>
              <a:t>Программа обучения одобрена </a:t>
            </a:r>
            <a:r>
              <a:rPr lang="ru-RU" sz="2400" b="1" dirty="0">
                <a:solidFill>
                  <a:srgbClr val="0070C0"/>
                </a:solidFill>
              </a:rPr>
              <a:t>Министерством труда и социальной защиты РФ, </a:t>
            </a:r>
            <a:r>
              <a:rPr lang="ru-RU" sz="2400" b="1" dirty="0"/>
              <a:t>получил положительную рецензию </a:t>
            </a:r>
            <a:r>
              <a:rPr lang="ru-RU" sz="2400" b="1" dirty="0">
                <a:solidFill>
                  <a:srgbClr val="0070C0"/>
                </a:solidFill>
              </a:rPr>
              <a:t>Института информатизации образования РАО.</a:t>
            </a:r>
          </a:p>
          <a:p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996952"/>
            <a:ext cx="5784988" cy="3025731"/>
          </a:xfrm>
          <a:prstGeom prst="rect">
            <a:avLst/>
          </a:prstGeom>
        </p:spPr>
        <p:txBody>
          <a:bodyPr wrap="square" lIns="76802" tIns="38401" rIns="76802" bIns="38401">
            <a:spAutoFit/>
          </a:bodyPr>
          <a:lstStyle/>
          <a:p>
            <a:pPr algn="just">
              <a:lnSpc>
                <a:spcPct val="115000"/>
              </a:lnSpc>
              <a:spcAft>
                <a:spcPts val="84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с учетом возрастных геронтологических особенностей целевой аудитории. Учитывалось все: и цвет, и размер шрифта, и необходимость более частых повторов материала, и последовательность и выбор основных тем базового курса.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170" y="2996952"/>
            <a:ext cx="2972405" cy="508439"/>
          </a:xfrm>
          <a:prstGeom prst="rect">
            <a:avLst/>
          </a:prstGeom>
          <a:noFill/>
        </p:spPr>
        <p:txBody>
          <a:bodyPr wrap="square" lIns="76802" tIns="38401" rIns="76802" bIns="38401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Разрабатывалась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962621"/>
            <a:ext cx="2583359" cy="25833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42" y="2231077"/>
            <a:ext cx="1630100" cy="864096"/>
          </a:xfrm>
          <a:prstGeom prst="rect">
            <a:avLst/>
          </a:prstGeom>
        </p:spPr>
      </p:pic>
      <p:pic>
        <p:nvPicPr>
          <p:cNvPr id="7" name="Picture 2" descr="C:\Users\Лариса\Desktop\Screenshot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9" t="24625" r="3494" b="20513"/>
          <a:stretch/>
        </p:blipFill>
        <p:spPr bwMode="auto">
          <a:xfrm>
            <a:off x="179512" y="105289"/>
            <a:ext cx="1296140" cy="7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96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риса\YandexDisk\Скриншоты\2019-05-26_23-31-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1669" r="8429" b="1462"/>
          <a:stretch/>
        </p:blipFill>
        <p:spPr bwMode="auto">
          <a:xfrm>
            <a:off x="105955" y="1124744"/>
            <a:ext cx="2861887" cy="39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215062"/>
            <a:ext cx="58326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Адаптирована </a:t>
            </a:r>
            <a:r>
              <a:rPr lang="ru-RU" sz="2400" b="1" dirty="0"/>
              <a:t>и продумана исходя из потребностей пенсионеров, </a:t>
            </a:r>
            <a:r>
              <a:rPr lang="ru-RU" sz="2400" b="1" dirty="0" smtClean="0"/>
              <a:t>простое </a:t>
            </a:r>
            <a:r>
              <a:rPr lang="ru-RU" sz="2400" b="1" dirty="0"/>
              <a:t>и понятное изложение материала. В процессе </a:t>
            </a:r>
            <a:r>
              <a:rPr lang="ru-RU" sz="2400" b="1" dirty="0" smtClean="0"/>
              <a:t>подготовки проходит проверку на тестовых группах.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Программа </a:t>
            </a:r>
            <a:r>
              <a:rPr lang="ru-RU" sz="2400" b="1" dirty="0"/>
              <a:t>модульная, что позволяет ее приложить практически к любому формату обучения.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Постоянно </a:t>
            </a:r>
            <a:r>
              <a:rPr lang="ru-RU" sz="2400" b="1" dirty="0"/>
              <a:t>обновляются </a:t>
            </a:r>
            <a:r>
              <a:rPr lang="ru-RU" sz="2400" b="1" dirty="0" smtClean="0"/>
              <a:t>материалы. Появляются </a:t>
            </a:r>
            <a:r>
              <a:rPr lang="ru-RU" sz="2400" b="1" dirty="0"/>
              <a:t>новые модули.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В </a:t>
            </a:r>
            <a:r>
              <a:rPr lang="ru-RU" sz="2400" b="1" dirty="0"/>
              <a:t>программе есть обучающие материалы или учебник для слушателей и методические материалы, тексты уроков с презентациями для преподавателей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6386"/>
            <a:ext cx="3230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black"/>
                </a:solidFill>
              </a:rPr>
              <a:t>Особенности</a:t>
            </a:r>
            <a:r>
              <a:rPr lang="ru-RU" sz="4000" b="1" dirty="0">
                <a:solidFill>
                  <a:prstClr val="black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8782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907" y="1094630"/>
            <a:ext cx="499518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Тем, кто обучает: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Волонтерам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Специалистам учреждений социального обслуживания.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Специалистам библиотек, культурных центров.</a:t>
            </a:r>
          </a:p>
          <a:p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</a:rPr>
              <a:t>Преподавателям информатики.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294634"/>
            <a:ext cx="1178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Кому: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8092" y="1104254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Тем , кто учится:</a:t>
            </a:r>
          </a:p>
          <a:p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  Пенсионерам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  и не только…. 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1134" y="1916832"/>
            <a:ext cx="2354355" cy="18834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0"/>
          <a:stretch/>
        </p:blipFill>
        <p:spPr>
          <a:xfrm>
            <a:off x="1588593" y="1777764"/>
            <a:ext cx="1656184" cy="18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2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16632"/>
            <a:ext cx="5812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Сайт Азбука Интернета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Лариса\Desktop\Screenshot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21" y="1137542"/>
            <a:ext cx="8666685" cy="55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06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99" y="188734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Базовый </a:t>
            </a:r>
            <a:r>
              <a:rPr lang="ru-RU" sz="3600" b="1" dirty="0"/>
              <a:t>курс программы </a:t>
            </a:r>
            <a:r>
              <a:rPr lang="ru-RU" sz="3600" b="1" dirty="0" smtClean="0"/>
              <a:t>«Азбука Интернета» разработан </a:t>
            </a:r>
            <a:r>
              <a:rPr lang="ru-RU" sz="3600" b="1" dirty="0"/>
              <a:t>на примере </a:t>
            </a:r>
            <a:r>
              <a:rPr lang="ru-RU" sz="3600" b="1" dirty="0" smtClean="0"/>
              <a:t>распространенных </a:t>
            </a:r>
            <a:r>
              <a:rPr lang="ru-RU" sz="3600" b="1" dirty="0"/>
              <a:t>программных продуктов: операционная система </a:t>
            </a:r>
            <a:r>
              <a:rPr lang="ru-RU" sz="3600" b="1" dirty="0" err="1"/>
              <a:t>Windows</a:t>
            </a:r>
            <a:r>
              <a:rPr lang="ru-RU" sz="3600" b="1" dirty="0"/>
              <a:t>, пакет Microsoft Office, Яндекс браузер, соответственно Яндекс-почта, Яндекс поиск, программа видеообщения </a:t>
            </a:r>
            <a:r>
              <a:rPr lang="ru-RU" sz="3600" b="1" dirty="0" err="1" smtClean="0"/>
              <a:t>Skype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5" y="188640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Лариса\Downloads\ryukzak_i_kni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86" y="74264"/>
            <a:ext cx="2608745" cy="181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0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425" y="127827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Базовый курс программы «Азбука Интернета»</a:t>
            </a:r>
          </a:p>
          <a:p>
            <a:pPr algn="ctr"/>
            <a:r>
              <a:rPr lang="ru-RU" sz="2800" b="1" dirty="0" smtClean="0"/>
              <a:t> «стандарт»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25672"/>
            <a:ext cx="79287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Глава 1. Устройство компьютера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2. Файлы и папки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3. Работа с текстом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4. Работа в </a:t>
            </a:r>
            <a:r>
              <a:rPr lang="ru-RU" sz="2000" b="1" dirty="0" smtClean="0">
                <a:solidFill>
                  <a:srgbClr val="0070C0"/>
                </a:solidFill>
              </a:rPr>
              <a:t>интернете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5. Поиск информации в </a:t>
            </a:r>
            <a:r>
              <a:rPr lang="ru-RU" sz="2000" b="1" dirty="0" smtClean="0">
                <a:solidFill>
                  <a:srgbClr val="0070C0"/>
                </a:solidFill>
              </a:rPr>
              <a:t>интернете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6. Безопасная работа в сети Интернет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7. Электронная почта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8. Портал государственных </a:t>
            </a:r>
            <a:r>
              <a:rPr lang="ru-RU" sz="2000" b="1" dirty="0" smtClean="0">
                <a:solidFill>
                  <a:srgbClr val="0070C0"/>
                </a:solidFill>
              </a:rPr>
              <a:t>услуг </a:t>
            </a:r>
            <a:r>
              <a:rPr lang="ru-RU" sz="2000" b="1" dirty="0" err="1" smtClean="0">
                <a:solidFill>
                  <a:srgbClr val="0070C0"/>
                </a:solidFill>
              </a:rPr>
              <a:t>GOSUSLUGI.RU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9. Сайты федеральных органов власти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10. Сайт Пенсионного фонда России – </a:t>
            </a:r>
            <a:r>
              <a:rPr lang="ru-RU" sz="2000" b="1" dirty="0" err="1">
                <a:solidFill>
                  <a:srgbClr val="0070C0"/>
                </a:solidFill>
              </a:rPr>
              <a:t>pfrf.ru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11. Полезные сервисы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12. Социальные сервисы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13. Видеообщение в сети Интернет: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14. Поиск работы через </a:t>
            </a:r>
            <a:r>
              <a:rPr lang="ru-RU" sz="2000" b="1" dirty="0" smtClean="0">
                <a:solidFill>
                  <a:srgbClr val="0070C0"/>
                </a:solidFill>
              </a:rPr>
              <a:t>интернет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339651"/>
            <a:ext cx="8786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Слушатель умеет  делать записи на компьютере, сохранять и систематизировать нужную информацию, работать в безопасном режиме  в интернете, </a:t>
            </a:r>
            <a:r>
              <a:rPr lang="ru-RU" sz="2000" b="1" dirty="0"/>
              <a:t>делать запросы, находить нужную </a:t>
            </a:r>
            <a:r>
              <a:rPr lang="ru-RU" sz="2000" b="1" dirty="0" smtClean="0"/>
              <a:t>информацию, </a:t>
            </a:r>
            <a:r>
              <a:rPr lang="ru-RU" sz="2000" b="1" dirty="0"/>
              <a:t>пользоваться различными социальными онлайн </a:t>
            </a:r>
            <a:r>
              <a:rPr lang="ru-RU" sz="2000" b="1" dirty="0" smtClean="0"/>
              <a:t>сервисами.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73463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425" y="260648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Базовый курс программы «Азбука Интернета»</a:t>
            </a:r>
          </a:p>
          <a:p>
            <a:pPr algn="ctr"/>
            <a:r>
              <a:rPr lang="ru-RU" sz="2800" b="1" dirty="0" smtClean="0"/>
              <a:t> «СТАНДАРТ»</a:t>
            </a:r>
            <a:endParaRPr lang="ru-RU" sz="2800" b="1" dirty="0"/>
          </a:p>
        </p:txBody>
      </p:sp>
      <p:pic>
        <p:nvPicPr>
          <p:cNvPr id="1026" name="Picture 2" descr="C:\Users\Лариса\YandexDisk\Скриншоты\2019-05-27_10-50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55" y="1169802"/>
            <a:ext cx="6721898" cy="53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268760"/>
            <a:ext cx="23042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14 </a:t>
            </a:r>
            <a:r>
              <a:rPr lang="ru-RU" b="1" dirty="0"/>
              <a:t>уроков по 2 </a:t>
            </a:r>
            <a:r>
              <a:rPr lang="ru-RU" b="1" dirty="0" smtClean="0"/>
              <a:t>часа</a:t>
            </a:r>
            <a:endParaRPr lang="ru-RU" b="1" dirty="0"/>
          </a:p>
          <a:p>
            <a:r>
              <a:rPr lang="ru-RU" b="1" dirty="0" smtClean="0"/>
              <a:t>Всего: 28 часов</a:t>
            </a:r>
          </a:p>
          <a:p>
            <a:endParaRPr lang="ru-RU" b="1" dirty="0" smtClean="0"/>
          </a:p>
          <a:p>
            <a:r>
              <a:rPr lang="ru-RU" b="1" dirty="0" smtClean="0"/>
              <a:t>2 урока в неделю </a:t>
            </a:r>
          </a:p>
          <a:p>
            <a:endParaRPr lang="ru-RU" b="1" dirty="0"/>
          </a:p>
          <a:p>
            <a:r>
              <a:rPr lang="ru-RU" b="1" dirty="0" smtClean="0"/>
              <a:t>Продолжительность:</a:t>
            </a:r>
          </a:p>
          <a:p>
            <a:r>
              <a:rPr lang="ru-RU" b="1" dirty="0" smtClean="0"/>
              <a:t>7 недель ( 1 месяц и три недели)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81827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797808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425" y="260648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Базовый курс программы «Азбука Интернета»</a:t>
            </a:r>
          </a:p>
          <a:p>
            <a:pPr algn="ctr"/>
            <a:r>
              <a:rPr lang="ru-RU" sz="2800" b="1" dirty="0" smtClean="0"/>
              <a:t> «</a:t>
            </a:r>
            <a:r>
              <a:rPr lang="ru-RU" sz="2800" b="1" dirty="0" err="1" smtClean="0"/>
              <a:t>ЛАЙТ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1" y="1556792"/>
            <a:ext cx="80660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Глава 1. Устройство компьютера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2. Файлы и папки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3. Работа с </a:t>
            </a:r>
            <a:r>
              <a:rPr lang="ru-RU" sz="3200" b="1" dirty="0" smtClean="0">
                <a:solidFill>
                  <a:srgbClr val="0070C0"/>
                </a:solidFill>
              </a:rPr>
              <a:t>текстом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ru-RU" sz="3200" b="1" dirty="0">
                <a:solidFill>
                  <a:srgbClr val="0070C0"/>
                </a:solidFill>
              </a:rPr>
              <a:t>Глава 4. Работа в интернете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5. Поиск информации в интернете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6. Безопасная работа в сети Интернет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7. Электронная почта</a:t>
            </a:r>
          </a:p>
        </p:txBody>
      </p:sp>
      <p:sp>
        <p:nvSpPr>
          <p:cNvPr id="6" name="Арка 5"/>
          <p:cNvSpPr/>
          <p:nvPr/>
        </p:nvSpPr>
        <p:spPr>
          <a:xfrm rot="16200000">
            <a:off x="517706" y="3124338"/>
            <a:ext cx="761253" cy="856185"/>
          </a:xfrm>
          <a:prstGeom prst="blockArc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42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797808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425" y="260648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Базовый курс программы «Азбука Интернета»</a:t>
            </a:r>
          </a:p>
          <a:p>
            <a:pPr algn="ctr"/>
            <a:r>
              <a:rPr lang="ru-RU" sz="2800" b="1" dirty="0" smtClean="0"/>
              <a:t> «</a:t>
            </a:r>
            <a:r>
              <a:rPr lang="ru-RU" sz="2800" b="1" dirty="0" err="1" smtClean="0"/>
              <a:t>ЛАЙТ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1" y="1556792"/>
            <a:ext cx="80660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Глава 1. Устройство компьютера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2. Файлы и папки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3. Работа с </a:t>
            </a:r>
            <a:r>
              <a:rPr lang="ru-RU" sz="3200" b="1" dirty="0" smtClean="0">
                <a:solidFill>
                  <a:srgbClr val="0070C0"/>
                </a:solidFill>
              </a:rPr>
              <a:t>текстом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ru-RU" sz="3200" b="1" dirty="0">
                <a:solidFill>
                  <a:srgbClr val="0070C0"/>
                </a:solidFill>
              </a:rPr>
              <a:t>Глава 4. Работа в интернете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5. Поиск информации в интернете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6. Безопасная работа в сети Интернет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7. Электронная почта</a:t>
            </a:r>
          </a:p>
        </p:txBody>
      </p:sp>
      <p:sp>
        <p:nvSpPr>
          <p:cNvPr id="6" name="Арка 5"/>
          <p:cNvSpPr/>
          <p:nvPr/>
        </p:nvSpPr>
        <p:spPr>
          <a:xfrm rot="16200000">
            <a:off x="517706" y="3124338"/>
            <a:ext cx="761253" cy="856185"/>
          </a:xfrm>
          <a:prstGeom prst="blockArc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9" y="2204864"/>
            <a:ext cx="4572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2" y="509693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3863" y="5272654"/>
            <a:ext cx="75813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Глава </a:t>
            </a:r>
            <a:r>
              <a:rPr lang="ru-RU" sz="3200" b="1" dirty="0">
                <a:solidFill>
                  <a:srgbClr val="0070C0"/>
                </a:solidFill>
              </a:rPr>
              <a:t>8 Портал государственных </a:t>
            </a:r>
            <a:r>
              <a:rPr lang="ru-RU" sz="3200" b="1" dirty="0" smtClean="0">
                <a:solidFill>
                  <a:srgbClr val="0070C0"/>
                </a:solidFill>
              </a:rPr>
              <a:t>услуг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10 Сайт Пенсионного фонда </a:t>
            </a:r>
            <a:r>
              <a:rPr lang="ru-RU" sz="3200" b="1" dirty="0" smtClean="0">
                <a:solidFill>
                  <a:srgbClr val="0070C0"/>
                </a:solidFill>
              </a:rPr>
              <a:t>России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08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6669" y="97468"/>
            <a:ext cx="4732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Модули расширенного курса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2285"/>
            <a:ext cx="1224136" cy="74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935" y="620688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Р</a:t>
            </a:r>
            <a:r>
              <a:rPr lang="ru-RU" sz="2800" b="1" dirty="0" smtClean="0"/>
              <a:t>абота большими объемами информации (хранение, сжатие, облачные хранилища).</a:t>
            </a:r>
            <a:endParaRPr lang="ru-RU" sz="2800" b="1" dirty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Р</a:t>
            </a:r>
            <a:r>
              <a:rPr lang="ru-RU" sz="2800" b="1" dirty="0" smtClean="0"/>
              <a:t>егиональные </a:t>
            </a:r>
            <a:r>
              <a:rPr lang="ru-RU" sz="2800" b="1" dirty="0"/>
              <a:t>интернет </a:t>
            </a:r>
            <a:r>
              <a:rPr lang="ru-RU" sz="2800" b="1" dirty="0" smtClean="0"/>
              <a:t>сервисы </a:t>
            </a:r>
            <a:r>
              <a:rPr lang="ru-RU" sz="2800" b="1" dirty="0"/>
              <a:t>на </a:t>
            </a:r>
            <a:r>
              <a:rPr lang="ru-RU" sz="2800" b="1" dirty="0" smtClean="0"/>
              <a:t>примере </a:t>
            </a:r>
            <a:r>
              <a:rPr lang="ru-RU" sz="2800" b="1" dirty="0"/>
              <a:t>Нижегородской области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Работа </a:t>
            </a:r>
            <a:r>
              <a:rPr lang="ru-RU" sz="2800" b="1" dirty="0"/>
              <a:t>в </a:t>
            </a:r>
            <a:r>
              <a:rPr lang="ru-RU" sz="2800" b="1" dirty="0" err="1"/>
              <a:t>соцсетях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Ф</a:t>
            </a:r>
            <a:r>
              <a:rPr lang="ru-RU" sz="2800" b="1" dirty="0" smtClean="0"/>
              <a:t>инансовые </a:t>
            </a:r>
            <a:r>
              <a:rPr lang="ru-RU" sz="2800" b="1" dirty="0"/>
              <a:t>расчеты в сети </a:t>
            </a:r>
            <a:r>
              <a:rPr lang="ru-RU" sz="2800" b="1" dirty="0" smtClean="0"/>
              <a:t>интернет</a:t>
            </a:r>
            <a:endParaRPr lang="ru-RU" sz="2800" b="1" dirty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П</a:t>
            </a:r>
            <a:r>
              <a:rPr lang="ru-RU" sz="2800" b="1" dirty="0" smtClean="0"/>
              <a:t>оиск </a:t>
            </a:r>
            <a:r>
              <a:rPr lang="ru-RU" sz="2800" b="1" dirty="0"/>
              <a:t>работы, составление резюме, основы работы в </a:t>
            </a:r>
            <a:r>
              <a:rPr lang="en-US" sz="2800" b="1" dirty="0" err="1" smtClean="0"/>
              <a:t>Ecxel</a:t>
            </a:r>
            <a:r>
              <a:rPr lang="ru-RU" sz="2800" b="1" dirty="0" smtClean="0"/>
              <a:t>, </a:t>
            </a:r>
            <a:r>
              <a:rPr lang="ru-RU" sz="2800" b="1" dirty="0"/>
              <a:t>в </a:t>
            </a:r>
            <a:r>
              <a:rPr lang="en-US" sz="2800" b="1" dirty="0"/>
              <a:t>P</a:t>
            </a:r>
            <a:r>
              <a:rPr lang="en-US" sz="2800" b="1" dirty="0" smtClean="0"/>
              <a:t>ower </a:t>
            </a:r>
            <a:r>
              <a:rPr lang="en-US" sz="2800" b="1" dirty="0"/>
              <a:t>P</a:t>
            </a:r>
            <a:r>
              <a:rPr lang="en-US" sz="2800" b="1" dirty="0" smtClean="0"/>
              <a:t>oint</a:t>
            </a:r>
            <a:r>
              <a:rPr lang="ru-RU" sz="2800" b="1" dirty="0" smtClean="0"/>
              <a:t>, </a:t>
            </a:r>
            <a:r>
              <a:rPr lang="ru-RU" sz="2800" b="1" dirty="0" smtClean="0"/>
              <a:t>в </a:t>
            </a:r>
            <a:r>
              <a:rPr lang="ru-RU" sz="2800" b="1" dirty="0"/>
              <a:t>редакторе изображений.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Основы работы </a:t>
            </a:r>
            <a:r>
              <a:rPr lang="ru-RU" sz="2800" b="1" dirty="0"/>
              <a:t>на планшетном компьютере. </a:t>
            </a: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Работа </a:t>
            </a:r>
            <a:r>
              <a:rPr lang="ru-RU" sz="2800" b="1" dirty="0"/>
              <a:t>в программах видеообщения. Разбираем </a:t>
            </a:r>
            <a:r>
              <a:rPr lang="en-US" sz="2800" b="1" dirty="0" smtClean="0"/>
              <a:t> C</a:t>
            </a:r>
            <a:r>
              <a:rPr lang="ru-RU" sz="2800" b="1" dirty="0" err="1" smtClean="0"/>
              <a:t>кайп</a:t>
            </a:r>
            <a:r>
              <a:rPr lang="ru-RU" sz="2800" b="1" dirty="0" smtClean="0"/>
              <a:t> </a:t>
            </a:r>
            <a:r>
              <a:rPr lang="ru-RU" sz="2800" b="1" dirty="0"/>
              <a:t>на планшете, смартфоне, </a:t>
            </a:r>
            <a:r>
              <a:rPr lang="ru-RU" sz="2800" b="1" dirty="0" smtClean="0"/>
              <a:t>В</a:t>
            </a:r>
            <a:r>
              <a:rPr lang="ru-RU" sz="2800" b="1" dirty="0" smtClean="0"/>
              <a:t>айбер</a:t>
            </a:r>
            <a:r>
              <a:rPr lang="ru-RU" sz="2800" b="1" dirty="0"/>
              <a:t>, </a:t>
            </a:r>
            <a:r>
              <a:rPr lang="ru-RU" sz="2800" b="1" dirty="0" err="1"/>
              <a:t>В</a:t>
            </a:r>
            <a:r>
              <a:rPr lang="ru-RU" sz="2800" b="1" dirty="0" err="1" smtClean="0"/>
              <a:t>отсап</a:t>
            </a:r>
            <a:r>
              <a:rPr lang="ru-RU" sz="2800" b="1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Организация путешествий через интернет (размещается).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8679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Зачем мы обучаем старшее поколение интернету и компьютеру</a:t>
            </a:r>
            <a:endParaRPr lang="ru-RU" b="1" dirty="0"/>
          </a:p>
        </p:txBody>
      </p:sp>
      <p:pic>
        <p:nvPicPr>
          <p:cNvPr id="1026" name="Picture 2" descr="C:\Users\Лариса\Downloads\Шаймарданова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4741"/>
            <a:ext cx="3165648" cy="237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ариса\Downloads\Донсков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168352" cy="23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554741"/>
            <a:ext cx="53322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Решение психоэмоциональных и социальных проблем: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Укрепление связей с семьей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Освоение новых хобби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Новые знакомства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Расширение кругозора, быть «современным человеком»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Формирование доступной среды для людей с ограничениями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Решение вопросов доступности услуг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Формирование в интернете культуры общения</a:t>
            </a:r>
          </a:p>
          <a:p>
            <a:endParaRPr lang="ru-RU" dirty="0" smtClean="0"/>
          </a:p>
          <a:p>
            <a:r>
              <a:rPr lang="ru-RU" b="1" dirty="0" smtClean="0"/>
              <a:t>Решение государственных задач: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Обеспечение права на пользование электронными государственными услугами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Переобучение и повышение квалификации граждан старшего возраста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957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 flipH="1">
            <a:off x="-612575" y="274638"/>
            <a:ext cx="612576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0983" y="52536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Базовый курс программы «Азбука Интернета»</a:t>
            </a:r>
          </a:p>
          <a:p>
            <a:pPr algn="ctr"/>
            <a:r>
              <a:rPr lang="ru-RU" sz="2800" b="1" dirty="0" smtClean="0"/>
              <a:t> «ПРОФИ»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49320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Глава 1. Устройство компьютера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2. Файлы и папки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3. Работа с текстом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4. Работа в интернете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5. Поиск информации в интернете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6. Безопасная работа в сети Интернет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7. Электронная почта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8. Портал государственных услуг </a:t>
            </a:r>
            <a:r>
              <a:rPr lang="ru-RU" sz="2000" b="1" dirty="0" err="1">
                <a:solidFill>
                  <a:srgbClr val="0070C0"/>
                </a:solidFill>
              </a:rPr>
              <a:t>GOSUSLUGI.RU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9. Сайты федеральных органов власти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10. Сайт Пенсионного фонда России – </a:t>
            </a:r>
            <a:r>
              <a:rPr lang="ru-RU" sz="2000" b="1" dirty="0" err="1">
                <a:solidFill>
                  <a:srgbClr val="0070C0"/>
                </a:solidFill>
              </a:rPr>
              <a:t>pfrf.ru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11. Полезные сервисы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12. Социальные сервисы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13. Видеообщение в сети Интернет: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14. Поиск работы через интернет</a:t>
            </a:r>
          </a:p>
        </p:txBody>
      </p:sp>
      <p:sp>
        <p:nvSpPr>
          <p:cNvPr id="7" name="Крест 6"/>
          <p:cNvSpPr/>
          <p:nvPr/>
        </p:nvSpPr>
        <p:spPr>
          <a:xfrm>
            <a:off x="4459161" y="2861225"/>
            <a:ext cx="914400" cy="914400"/>
          </a:xfrm>
          <a:prstGeom prst="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80112" y="1045391"/>
            <a:ext cx="3148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Модуль 1 расширенного курса (выбор компьютера, работа с внешними накопителями, архивирование файлов).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11348" y="3560860"/>
            <a:ext cx="3010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Модуль 5 расширенного курса (работа в графическом редакторе, </a:t>
            </a:r>
            <a:endParaRPr lang="en-US" sz="2000" b="1" dirty="0" smtClean="0"/>
          </a:p>
          <a:p>
            <a:r>
              <a:rPr lang="ru-RU" sz="2000" b="1" dirty="0"/>
              <a:t>Р</a:t>
            </a:r>
            <a:r>
              <a:rPr lang="en-US" sz="2000" b="1" dirty="0" err="1" smtClean="0"/>
              <a:t>ower</a:t>
            </a:r>
            <a:r>
              <a:rPr lang="en-US" sz="2000" b="1" dirty="0" err="1"/>
              <a:t>P</a:t>
            </a:r>
            <a:r>
              <a:rPr lang="en-US" sz="2000" b="1" dirty="0" err="1" smtClean="0"/>
              <a:t>oint</a:t>
            </a:r>
            <a:r>
              <a:rPr lang="en-US" sz="2000" b="1" dirty="0" smtClean="0"/>
              <a:t>, </a:t>
            </a:r>
            <a:r>
              <a:rPr lang="en-US" sz="2000" b="1" dirty="0"/>
              <a:t>M</a:t>
            </a:r>
            <a:r>
              <a:rPr lang="en-US" sz="2000" b="1" dirty="0" smtClean="0"/>
              <a:t>icrosoft Excel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95100" y="2704728"/>
            <a:ext cx="3662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Модуль 3 расширенного курса </a:t>
            </a:r>
          </a:p>
          <a:p>
            <a:r>
              <a:rPr lang="ru-RU" sz="2000" b="1" dirty="0" smtClean="0"/>
              <a:t>(работа в социальных сетях )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5204232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Модуль 7 расширенного курса</a:t>
            </a:r>
            <a:r>
              <a:rPr lang="en-US" sz="2000" b="1" dirty="0" smtClean="0"/>
              <a:t> </a:t>
            </a:r>
            <a:r>
              <a:rPr lang="ru-RU" sz="2000" b="1" dirty="0" smtClean="0"/>
              <a:t>(мессенджеры и </a:t>
            </a:r>
          </a:p>
          <a:p>
            <a:r>
              <a:rPr lang="ru-RU" sz="2000" b="1" dirty="0" smtClean="0"/>
              <a:t>программы для</a:t>
            </a:r>
            <a:r>
              <a:rPr lang="en-US" sz="2000" b="1" dirty="0" smtClean="0"/>
              <a:t> </a:t>
            </a:r>
            <a:r>
              <a:rPr lang="ru-RU" sz="2000" b="1" dirty="0" smtClean="0"/>
              <a:t>видеообщения)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15896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Лариса\Desktop\Screenshot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766"/>
            <a:ext cx="6972145" cy="19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Лариса\Desktop\Screenshot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5" y="4167418"/>
            <a:ext cx="6243680" cy="235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Лариса\Desktop\Screenshot_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" y="2420888"/>
            <a:ext cx="7013642" cy="171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8184" y="609282"/>
            <a:ext cx="2061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8 глав, 5-6 уроков, </a:t>
            </a:r>
            <a:endParaRPr lang="ru-RU" b="1" dirty="0" smtClean="0"/>
          </a:p>
          <a:p>
            <a:r>
              <a:rPr lang="ru-RU" b="1" dirty="0" smtClean="0"/>
              <a:t>10-12 </a:t>
            </a:r>
            <a:r>
              <a:rPr lang="ru-RU" b="1" dirty="0"/>
              <a:t>часов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61241" y="2557066"/>
            <a:ext cx="2720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6 глав, 8 уроков, 16 часов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29847" y="4437112"/>
            <a:ext cx="2661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6 глав 6 уроков, 12 часов</a:t>
            </a:r>
          </a:p>
        </p:txBody>
      </p:sp>
    </p:spTree>
    <p:extLst>
      <p:ext uri="{BB962C8B-B14F-4D97-AF65-F5344CB8AC3E}">
        <p14:creationId xmlns:p14="http://schemas.microsoft.com/office/powerpoint/2010/main" val="2453462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Лариса\Desktop\Screenshot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9" t="24625" r="21380" b="20513"/>
          <a:stretch/>
        </p:blipFill>
        <p:spPr bwMode="auto">
          <a:xfrm>
            <a:off x="179512" y="105289"/>
            <a:ext cx="530702" cy="7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ариса\YandexDisk\Скриншоты\2019-05-27_12-34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20893"/>
            <a:ext cx="7644969" cy="66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21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Лариса\YandexDisk\Скриншоты\2019-05-27_13-1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48680"/>
            <a:ext cx="8784976" cy="49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18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731089"/>
            <a:ext cx="6480720" cy="207543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admin@azbukainterneta.ru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903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84 66 992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2" name="Picture 2" descr="C:\Users\Лариса\AppData\Local\Microsoft\Windows\Temporary Internet Files\Content.IE5\54YN83EH\1024px-Mai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63137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Лариса\AppData\Local\Microsoft\Windows\Temporary Internet Files\Content.IE5\54YN83EH\768px-Phone_Shiny_Ico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29200"/>
            <a:ext cx="920329" cy="9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Лариса\YandexDisk\Скриншоты\2019-05-27_13-28-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404664"/>
            <a:ext cx="8750811" cy="338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476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1005"/>
            <a:ext cx="1152128" cy="70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Лариса\Desktop\Screenshot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92696"/>
            <a:ext cx="8934839" cy="56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78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4" y="17463"/>
            <a:ext cx="11525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9745" y="612141"/>
            <a:ext cx="74168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Республика </a:t>
            </a:r>
            <a:r>
              <a:rPr lang="ru-RU" sz="2000" b="1" dirty="0"/>
              <a:t>Татарстан   </a:t>
            </a:r>
            <a:endParaRPr lang="ru-RU" sz="2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Воронежская </a:t>
            </a:r>
            <a:r>
              <a:rPr lang="ru-RU" sz="2000" b="1" dirty="0"/>
              <a:t>область	    </a:t>
            </a:r>
            <a:endParaRPr lang="ru-RU" sz="2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Московская </a:t>
            </a:r>
            <a:r>
              <a:rPr lang="ru-RU" sz="2000" b="1" dirty="0"/>
              <a:t>область	 </a:t>
            </a:r>
            <a:endParaRPr lang="ru-RU" sz="2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Сахалинская </a:t>
            </a:r>
            <a:r>
              <a:rPr lang="ru-RU" sz="2000" b="1" dirty="0"/>
              <a:t>область	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Ульяновская область	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Оренбургская </a:t>
            </a:r>
            <a:r>
              <a:rPr lang="ru-RU" sz="2000" b="1" dirty="0" smtClean="0"/>
              <a:t>область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Саратовская </a:t>
            </a:r>
            <a:r>
              <a:rPr lang="ru-RU" sz="2000" b="1" dirty="0" smtClean="0"/>
              <a:t>область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Тюменская </a:t>
            </a:r>
            <a:r>
              <a:rPr lang="ru-RU" sz="2000" b="1" dirty="0" smtClean="0"/>
              <a:t>область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Красноярский </a:t>
            </a:r>
            <a:r>
              <a:rPr lang="ru-RU" sz="2000" b="1" dirty="0" smtClean="0"/>
              <a:t>край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 Кемеровская </a:t>
            </a:r>
            <a:r>
              <a:rPr lang="ru-RU" sz="2000" b="1" dirty="0" smtClean="0"/>
              <a:t>область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 Курганская </a:t>
            </a:r>
            <a:r>
              <a:rPr lang="ru-RU" sz="2000" b="1" dirty="0" smtClean="0"/>
              <a:t>область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 Рязанская область </a:t>
            </a:r>
            <a:endParaRPr lang="ru-RU" sz="2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Санкт-Петербург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Ростовская </a:t>
            </a:r>
            <a:r>
              <a:rPr lang="ru-RU" sz="2000" b="1" dirty="0"/>
              <a:t>область </a:t>
            </a:r>
            <a:endParaRPr lang="ru-RU" sz="2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Ханты-Мансийский </a:t>
            </a:r>
            <a:r>
              <a:rPr lang="ru-RU" sz="2000" b="1" dirty="0"/>
              <a:t>автономный округ – </a:t>
            </a:r>
            <a:r>
              <a:rPr lang="ru-RU" sz="2000" b="1" dirty="0" smtClean="0"/>
              <a:t>Югра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Нижегородская </a:t>
            </a:r>
            <a:r>
              <a:rPr lang="ru-RU" sz="2000" b="1" dirty="0"/>
              <a:t>область </a:t>
            </a:r>
            <a:endParaRPr lang="ru-RU" sz="2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Иркутская </a:t>
            </a:r>
            <a:r>
              <a:rPr lang="ru-RU" sz="2000" b="1" dirty="0"/>
              <a:t>область </a:t>
            </a:r>
            <a:endParaRPr lang="ru-RU" sz="2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Ставропольский </a:t>
            </a:r>
            <a:r>
              <a:rPr lang="ru-RU" sz="2000" b="1" dirty="0"/>
              <a:t>край	 </a:t>
            </a:r>
            <a:endParaRPr lang="ru-RU" sz="2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Омская </a:t>
            </a:r>
            <a:r>
              <a:rPr lang="ru-RU" sz="2000" b="1" dirty="0"/>
              <a:t>область	 </a:t>
            </a:r>
            <a:endParaRPr lang="ru-RU" sz="2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Краснодарский </a:t>
            </a:r>
            <a:r>
              <a:rPr lang="ru-RU" sz="2000" b="1" dirty="0"/>
              <a:t>край	 </a:t>
            </a:r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98510"/>
            <a:ext cx="795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ТОП – 20 по итогам конкурса Спасибо Интернету-2019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9" name="Picture 3" descr="C:\Users\Лариса\Downloads\Мальцев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90" y="836712"/>
            <a:ext cx="1957746" cy="148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Лариса\Downloads\Михеев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36" y="4736808"/>
            <a:ext cx="2540224" cy="190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Лариса\Downloads\Нахов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23" y="2420888"/>
            <a:ext cx="2098204" cy="174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Лариса\Downloads\Нугманова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27" y="3041903"/>
            <a:ext cx="2217136" cy="172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Лариса\Downloads\Турчин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09" y="476672"/>
            <a:ext cx="2116835" cy="137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Лариса\Downloads\Маркова 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36" y="1581634"/>
            <a:ext cx="2454520" cy="174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Лариса\Downloads\Беттигер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94" y="5301208"/>
            <a:ext cx="1657315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27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731089"/>
            <a:ext cx="6480720" cy="207543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admin@azbukainterneta.ru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903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84 66 992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2" name="Picture 2" descr="C:\Users\Лариса\AppData\Local\Microsoft\Windows\Temporary Internet Files\Content.IE5\54YN83EH\1024px-Mai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63137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Лариса\AppData\Local\Microsoft\Windows\Temporary Internet Files\Content.IE5\54YN83EH\768px-Phone_Shiny_Ico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29200"/>
            <a:ext cx="920329" cy="9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Лариса\YandexDisk\Скриншоты\2019-05-27_13-28-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404664"/>
            <a:ext cx="8750811" cy="338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45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иса\Downloads\do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097"/>
            <a:ext cx="2123728" cy="14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47667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Стратегия развития информационного общества в Российской Федерации от 7 февраля 2008 г. N </a:t>
            </a:r>
            <a:r>
              <a:rPr lang="ru-RU" sz="2400" dirty="0" err="1"/>
              <a:t>Пр</a:t>
            </a:r>
            <a:r>
              <a:rPr lang="ru-RU" sz="2400" dirty="0"/>
              <a:t>-212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7236" y="1724615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N </a:t>
            </a:r>
            <a:r>
              <a:rPr lang="ru-RU" sz="2400" dirty="0"/>
              <a:t>8-ФЗ "Об обеспечении доступа к информации о деятельности государственных органов и органов местного самоуправления".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92494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</a:t>
            </a:r>
            <a:r>
              <a:rPr lang="ru-RU" sz="2400" dirty="0" smtClean="0"/>
              <a:t>Стратегия </a:t>
            </a:r>
            <a:r>
              <a:rPr lang="ru-RU" sz="2400" dirty="0"/>
              <a:t>действий̆ в интересах граждан </a:t>
            </a:r>
            <a:r>
              <a:rPr lang="ru-RU" sz="2400" dirty="0" smtClean="0"/>
              <a:t>старшего поколения </a:t>
            </a:r>
            <a:r>
              <a:rPr lang="ru-RU" sz="2400" dirty="0"/>
              <a:t>в Российской̆ Федерации до 2025 года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0793" y="5445224"/>
            <a:ext cx="1848424" cy="123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405031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Федеральный проект  «Старшее поколение» в рамках нацпроекта «Демография»</a:t>
            </a:r>
          </a:p>
          <a:p>
            <a:endParaRPr lang="ru-RU" sz="2400" dirty="0" smtClean="0"/>
          </a:p>
          <a:p>
            <a:r>
              <a:rPr lang="ru-RU" sz="2400" dirty="0" smtClean="0"/>
              <a:t>Федеральный </a:t>
            </a:r>
            <a:r>
              <a:rPr lang="ru-RU" sz="2400" dirty="0"/>
              <a:t>проект  </a:t>
            </a:r>
            <a:r>
              <a:rPr lang="ru-RU" sz="2400" dirty="0" smtClean="0"/>
              <a:t>«Социальная активность» в рамках нацпроекта «Образование»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642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ариса\Desktop\Screenshot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9" t="24625" r="3494" b="20513"/>
          <a:stretch/>
        </p:blipFill>
        <p:spPr bwMode="auto">
          <a:xfrm>
            <a:off x="179512" y="105289"/>
            <a:ext cx="1296140" cy="7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Лариса\Desktop\dsc022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/>
          <a:stretch/>
        </p:blipFill>
        <p:spPr bwMode="auto">
          <a:xfrm>
            <a:off x="220172" y="895402"/>
            <a:ext cx="3343716" cy="25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169052"/>
            <a:ext cx="5688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Обучают: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библиотеках,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центрах социального обслуживания,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МФЦ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учреждениях образования,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при отделениях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ПФР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и Ростелеком,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общественных организациях.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Лариса\Downloads\custom-h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80" y="4437113"/>
            <a:ext cx="2860680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931" y="4412702"/>
            <a:ext cx="57144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Услуга дополнительного образования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Социальная услуга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Информационно-библиотечная услуга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Информационная услуга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465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584" y="269106"/>
            <a:ext cx="7708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       Запись на курсы:</a:t>
            </a:r>
          </a:p>
          <a:p>
            <a:r>
              <a:rPr lang="ru-RU" sz="4400" dirty="0"/>
              <a:t> </a:t>
            </a:r>
            <a:endParaRPr lang="ru-RU" sz="4400" dirty="0" smtClean="0"/>
          </a:p>
          <a:p>
            <a:r>
              <a:rPr lang="ru-RU" sz="4400" b="1" dirty="0" smtClean="0"/>
              <a:t>по телефону</a:t>
            </a:r>
          </a:p>
          <a:p>
            <a:endParaRPr lang="ru-RU" sz="4400" dirty="0"/>
          </a:p>
        </p:txBody>
      </p:sp>
      <p:pic>
        <p:nvPicPr>
          <p:cNvPr id="4100" name="Picture 4" descr="C:\Users\Лариса\YandexDisk\Скриншоты\2019-05-26_23-54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4" y="3900869"/>
            <a:ext cx="8342077" cy="255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Лариса\Downloads\689312_cu933_6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9" r="18054"/>
          <a:stretch/>
        </p:blipFill>
        <p:spPr bwMode="auto">
          <a:xfrm>
            <a:off x="3923928" y="1012536"/>
            <a:ext cx="2344687" cy="239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7330" y="3131428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через электронный сервис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33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82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32" y="38234"/>
            <a:ext cx="82256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Анкета на организационном собрании слушателей (пример)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96753"/>
            <a:ext cx="88569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Необходимые данные  слушателя.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Уровень умений работы на компьютере и в интернете (подчеркните нужное)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могу писать тексты на компьютере,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могу сохранить документ на компьютере,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умею находить и распечатывать фото, текст и другую информацию с компьютера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умею искать информацию в интернете,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умею оформлять электронные услуги,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умею совершать покупки в интернете,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общаюсь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умею пользоваться программами видеообщения,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показывали как пользоваться компьютером,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не разу не пользовался компьютером и интернетом.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Почему я решил пройти обучение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работе  на компьютере и в интернете___________________________________________________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Чему конкретно я хотел бы научиться______________________________________________________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91" y="6309320"/>
            <a:ext cx="54387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81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450" y="4847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учесть при организации обучения: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133442" cy="4509535"/>
          </a:xfrm>
          <a:prstGeom prst="rect">
            <a:avLst/>
          </a:prstGeom>
          <a:noFill/>
        </p:spPr>
        <p:txBody>
          <a:bodyPr wrap="none" lIns="76802" tIns="38401" rIns="76802" bIns="38401" rtlCol="0">
            <a:spAutoFit/>
          </a:bodyPr>
          <a:lstStyle/>
          <a:p>
            <a:r>
              <a:rPr lang="ru-RU" sz="3200" dirty="0"/>
              <a:t>Индивидуальный подход.</a:t>
            </a:r>
          </a:p>
          <a:p>
            <a:r>
              <a:rPr lang="ru-RU" sz="3200" dirty="0"/>
              <a:t>Группы не более 10 человек.</a:t>
            </a:r>
          </a:p>
          <a:p>
            <a:r>
              <a:rPr lang="ru-RU" sz="3200" dirty="0" smtClean="0"/>
              <a:t>Больше </a:t>
            </a:r>
            <a:r>
              <a:rPr lang="ru-RU" sz="3200" dirty="0"/>
              <a:t>повторений пройденного материала.</a:t>
            </a:r>
          </a:p>
          <a:p>
            <a:r>
              <a:rPr lang="ru-RU" sz="3200" dirty="0"/>
              <a:t>Говорить громко, четко.</a:t>
            </a:r>
          </a:p>
          <a:p>
            <a:r>
              <a:rPr lang="ru-RU" sz="3200" dirty="0" smtClean="0"/>
              <a:t>Быть </a:t>
            </a:r>
            <a:r>
              <a:rPr lang="ru-RU" sz="3200" dirty="0"/>
              <a:t>готовым консультировать слушателей </a:t>
            </a:r>
            <a:endParaRPr lang="ru-RU" sz="3200" dirty="0" smtClean="0"/>
          </a:p>
          <a:p>
            <a:r>
              <a:rPr lang="ru-RU" sz="3200" dirty="0" smtClean="0"/>
              <a:t>вне </a:t>
            </a:r>
            <a:r>
              <a:rPr lang="ru-RU" sz="3200" dirty="0"/>
              <a:t>занятий.</a:t>
            </a:r>
          </a:p>
          <a:p>
            <a:r>
              <a:rPr lang="ru-RU" sz="3200" dirty="0" smtClean="0"/>
              <a:t>Практические занятия – часть урока.</a:t>
            </a:r>
          </a:p>
          <a:p>
            <a:r>
              <a:rPr lang="ru-RU" sz="3200" dirty="0" smtClean="0"/>
              <a:t>Развитие мелкой моторики.</a:t>
            </a: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6021288"/>
            <a:ext cx="5378265" cy="493050"/>
          </a:xfrm>
          <a:prstGeom prst="rect">
            <a:avLst/>
          </a:prstGeom>
          <a:noFill/>
        </p:spPr>
        <p:txBody>
          <a:bodyPr wrap="none" lIns="76802" tIns="38401" rIns="76802" bIns="38401" rtlCol="0">
            <a:spAutoFit/>
          </a:bodyPr>
          <a:lstStyle/>
          <a:p>
            <a:r>
              <a:rPr lang="ru-RU" sz="2700" b="1" dirty="0">
                <a:solidFill>
                  <a:srgbClr val="0070C0"/>
                </a:solidFill>
              </a:rPr>
              <a:t>Рекомендации </a:t>
            </a:r>
            <a:r>
              <a:rPr lang="ru-RU" sz="2700" b="1" dirty="0" smtClean="0">
                <a:solidFill>
                  <a:srgbClr val="0070C0"/>
                </a:solidFill>
              </a:rPr>
              <a:t>Азбуки </a:t>
            </a:r>
            <a:r>
              <a:rPr lang="ru-RU" sz="2700" b="1" dirty="0">
                <a:solidFill>
                  <a:srgbClr val="0070C0"/>
                </a:solidFill>
              </a:rPr>
              <a:t>Интернета</a:t>
            </a:r>
          </a:p>
        </p:txBody>
      </p:sp>
      <p:pic>
        <p:nvPicPr>
          <p:cNvPr id="5" name="Picture 2" descr="C:\Users\Лариса\Desktop\Screenshot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9" t="24625" r="3494" b="20513"/>
          <a:stretch/>
        </p:blipFill>
        <p:spPr bwMode="auto">
          <a:xfrm>
            <a:off x="179512" y="105289"/>
            <a:ext cx="1296140" cy="7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8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Т</a:t>
            </a:r>
            <a:r>
              <a:rPr lang="ru-RU" dirty="0" smtClean="0"/>
              <a:t>ренажеры</a:t>
            </a:r>
            <a:endParaRPr lang="ru-RU" dirty="0"/>
          </a:p>
        </p:txBody>
      </p:sp>
      <p:pic>
        <p:nvPicPr>
          <p:cNvPr id="3074" name="Picture 2" descr="C:\Users\Лариса\Desktop\Screensho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3585"/>
            <a:ext cx="2873958" cy="245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12360" y="764704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Хвост</a:t>
            </a:r>
            <a:endParaRPr lang="ru-RU" dirty="0"/>
          </a:p>
        </p:txBody>
      </p:sp>
      <p:pic>
        <p:nvPicPr>
          <p:cNvPr id="3075" name="Picture 3" descr="C:\Users\Лариса\Desktop\Screenshot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5" y="1244529"/>
            <a:ext cx="2768583" cy="23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973" y="846004"/>
            <a:ext cx="361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Тренажер двойных щелчков мыши</a:t>
            </a:r>
            <a:endParaRPr lang="ru-RU" dirty="0"/>
          </a:p>
        </p:txBody>
      </p:sp>
      <p:pic>
        <p:nvPicPr>
          <p:cNvPr id="3076" name="Picture 4" descr="C:\Users\Лариса\Desktop\Screenshot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68427"/>
            <a:ext cx="3239169" cy="241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4632" y="3669100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Поймай меня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48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2" y="188640"/>
            <a:ext cx="7762056" cy="79011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Положение о работе компьютерного класса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65735" y="6118425"/>
            <a:ext cx="5378265" cy="493050"/>
          </a:xfrm>
          <a:prstGeom prst="rect">
            <a:avLst/>
          </a:prstGeom>
          <a:noFill/>
        </p:spPr>
        <p:txBody>
          <a:bodyPr wrap="none" lIns="76802" tIns="38401" rIns="76802" bIns="38401" rtlCol="0">
            <a:spAutoFit/>
          </a:bodyPr>
          <a:lstStyle/>
          <a:p>
            <a:r>
              <a:rPr lang="ru-RU" sz="2700" b="1" dirty="0">
                <a:solidFill>
                  <a:srgbClr val="0070C0"/>
                </a:solidFill>
              </a:rPr>
              <a:t>Рекомендации </a:t>
            </a:r>
            <a:r>
              <a:rPr lang="ru-RU" sz="2700" b="1" dirty="0" smtClean="0">
                <a:solidFill>
                  <a:srgbClr val="0070C0"/>
                </a:solidFill>
              </a:rPr>
              <a:t>Азбуки </a:t>
            </a:r>
            <a:r>
              <a:rPr lang="ru-RU" sz="2700" b="1" dirty="0">
                <a:solidFill>
                  <a:srgbClr val="0070C0"/>
                </a:solidFill>
              </a:rPr>
              <a:t>Интернета</a:t>
            </a:r>
          </a:p>
        </p:txBody>
      </p:sp>
      <p:pic>
        <p:nvPicPr>
          <p:cNvPr id="5" name="Picture 2" descr="C:\Users\Лариса\Desktop\Screenshot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9" t="24625" r="3494" b="20513"/>
          <a:stretch/>
        </p:blipFill>
        <p:spPr bwMode="auto">
          <a:xfrm>
            <a:off x="179512" y="105289"/>
            <a:ext cx="1296140" cy="7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052736"/>
            <a:ext cx="79604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Общие положения</a:t>
            </a:r>
          </a:p>
          <a:p>
            <a:r>
              <a:rPr lang="ru-RU" sz="2800" dirty="0" smtClean="0"/>
              <a:t>Цели и задачи</a:t>
            </a:r>
          </a:p>
          <a:p>
            <a:r>
              <a:rPr lang="ru-RU" sz="2800" dirty="0" smtClean="0"/>
              <a:t>Оснащение,  оборудование кабинета</a:t>
            </a:r>
          </a:p>
          <a:p>
            <a:r>
              <a:rPr lang="ru-RU" sz="2800" dirty="0" smtClean="0"/>
              <a:t>Требования к организации рабочих мест с учетом  </a:t>
            </a:r>
          </a:p>
          <a:p>
            <a:r>
              <a:rPr lang="ru-RU" sz="2800" dirty="0" smtClean="0"/>
              <a:t>СанПиН 2.2.2/2.4.1340-03</a:t>
            </a:r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140968"/>
            <a:ext cx="7542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Организация </a:t>
            </a:r>
            <a:r>
              <a:rPr lang="ru-RU" sz="2800" dirty="0"/>
              <a:t>работы </a:t>
            </a:r>
            <a:r>
              <a:rPr lang="ru-RU" sz="2800" dirty="0" smtClean="0"/>
              <a:t>класса 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равила </a:t>
            </a:r>
            <a:r>
              <a:rPr lang="ru-RU" sz="2800" dirty="0"/>
              <a:t>по набору </a:t>
            </a:r>
            <a:r>
              <a:rPr lang="ru-RU" sz="2800" dirty="0" smtClean="0"/>
              <a:t>слушателей </a:t>
            </a:r>
          </a:p>
          <a:p>
            <a:r>
              <a:rPr lang="ru-RU" sz="2800" dirty="0" smtClean="0"/>
              <a:t>Ответственные за работу класса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рава </a:t>
            </a:r>
            <a:r>
              <a:rPr lang="ru-RU" sz="2800" dirty="0"/>
              <a:t>и обязанности </a:t>
            </a:r>
            <a:r>
              <a:rPr lang="ru-RU" sz="2800" dirty="0" smtClean="0"/>
              <a:t>преподавателя</a:t>
            </a:r>
          </a:p>
          <a:p>
            <a:r>
              <a:rPr lang="ru-RU" sz="2800" dirty="0" smtClean="0"/>
              <a:t>Права </a:t>
            </a:r>
            <a:r>
              <a:rPr lang="ru-RU" sz="2800" dirty="0"/>
              <a:t>и обязанности </a:t>
            </a:r>
            <a:r>
              <a:rPr lang="ru-RU" sz="2800" dirty="0" smtClean="0"/>
              <a:t>слушателей 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равила </a:t>
            </a:r>
            <a:r>
              <a:rPr lang="ru-RU" sz="2800" dirty="0"/>
              <a:t>поведения в </a:t>
            </a:r>
            <a:r>
              <a:rPr lang="ru-RU" sz="2800" dirty="0" smtClean="0"/>
              <a:t>классе </a:t>
            </a:r>
          </a:p>
          <a:p>
            <a:r>
              <a:rPr lang="ru-RU" sz="2800" dirty="0"/>
              <a:t>Д</a:t>
            </a:r>
            <a:r>
              <a:rPr lang="ru-RU" sz="2800" dirty="0" smtClean="0"/>
              <a:t>окументация </a:t>
            </a:r>
            <a:r>
              <a:rPr lang="ru-RU" sz="2800" dirty="0"/>
              <a:t>по работе </a:t>
            </a:r>
            <a:r>
              <a:rPr lang="ru-RU" sz="2800" dirty="0" smtClean="0"/>
              <a:t>класса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6690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1187</Words>
  <Application>Microsoft Office PowerPoint</Application>
  <PresentationFormat>Экран (4:3)</PresentationFormat>
  <Paragraphs>227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azbukainterneta.ru</vt:lpstr>
      <vt:lpstr>Зачем мы обучаем старшее поколение интернету и компьютеру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учесть при организации обучения:</vt:lpstr>
      <vt:lpstr>Тренажеры</vt:lpstr>
      <vt:lpstr>Положение о работе компьютерного 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   </vt:lpstr>
      <vt:lpstr>   </vt:lpstr>
      <vt:lpstr>   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            admin@azbukainterneta.ru  8 903 84 66 992 </vt:lpstr>
      <vt:lpstr>Презентация PowerPoint</vt:lpstr>
      <vt:lpstr>Презентация PowerPoint</vt:lpstr>
      <vt:lpstr>            admin@azbukainterneta.ru  8 903 84 66 992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azbukainterneta.ru</dc:title>
  <dc:creator>Лариса</dc:creator>
  <cp:lastModifiedBy>Лариса</cp:lastModifiedBy>
  <cp:revision>83</cp:revision>
  <dcterms:created xsi:type="dcterms:W3CDTF">2017-02-04T14:21:28Z</dcterms:created>
  <dcterms:modified xsi:type="dcterms:W3CDTF">2019-11-20T16:58:21Z</dcterms:modified>
</cp:coreProperties>
</file>