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0" r:id="rId2"/>
    <p:sldId id="284" r:id="rId3"/>
    <p:sldId id="296" r:id="rId4"/>
    <p:sldId id="338" r:id="rId5"/>
    <p:sldId id="339" r:id="rId6"/>
    <p:sldId id="340" r:id="rId7"/>
    <p:sldId id="286" r:id="rId8"/>
    <p:sldId id="323" r:id="rId9"/>
    <p:sldId id="322" r:id="rId10"/>
    <p:sldId id="283" r:id="rId11"/>
    <p:sldId id="333" r:id="rId12"/>
    <p:sldId id="295" r:id="rId13"/>
    <p:sldId id="324" r:id="rId14"/>
    <p:sldId id="298" r:id="rId15"/>
    <p:sldId id="257" r:id="rId16"/>
    <p:sldId id="299" r:id="rId17"/>
    <p:sldId id="300" r:id="rId18"/>
    <p:sldId id="326" r:id="rId19"/>
    <p:sldId id="327" r:id="rId20"/>
    <p:sldId id="328" r:id="rId21"/>
    <p:sldId id="329" r:id="rId22"/>
    <p:sldId id="301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9" r:id="rId31"/>
    <p:sldId id="256" r:id="rId32"/>
    <p:sldId id="314" r:id="rId33"/>
    <p:sldId id="330" r:id="rId34"/>
    <p:sldId id="348" r:id="rId35"/>
    <p:sldId id="271" r:id="rId36"/>
    <p:sldId id="315" r:id="rId37"/>
    <p:sldId id="316" r:id="rId38"/>
    <p:sldId id="350" r:id="rId39"/>
    <p:sldId id="353" r:id="rId40"/>
    <p:sldId id="33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36F6-8517-47F6-AC68-EC25EFAFC43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6827-35BD-4FDB-A106-55219394C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E2F-BA80-48DF-A7C1-665DC88E5672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301208"/>
            <a:ext cx="4025697" cy="40698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azbukainterneta.ru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15" y="1844824"/>
            <a:ext cx="8555366" cy="3150598"/>
          </a:xfrm>
          <a:prstGeom prst="rect">
            <a:avLst/>
          </a:prstGeom>
          <a:noFill/>
        </p:spPr>
        <p:txBody>
          <a:bodyPr wrap="square" lIns="72128" tIns="36064" rIns="72128" bIns="36064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Вебинар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по вопросам обучения компьютерной грамотности граждан старшего возраста на базе программы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«Азбука Интернета»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9" y="190657"/>
            <a:ext cx="8460432" cy="1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9" y="255642"/>
            <a:ext cx="8856984" cy="337076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endParaRPr lang="ru-RU" sz="3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Азбука </a:t>
            </a:r>
            <a:r>
              <a:rPr lang="ru-RU" sz="2400" b="1" dirty="0">
                <a:solidFill>
                  <a:srgbClr val="0070C0"/>
                </a:solidFill>
              </a:rPr>
              <a:t>Интернета </a:t>
            </a:r>
            <a:r>
              <a:rPr lang="ru-RU" sz="2400" dirty="0"/>
              <a:t>– проект </a:t>
            </a:r>
            <a:r>
              <a:rPr lang="ru-RU" sz="2400" b="1" dirty="0">
                <a:solidFill>
                  <a:srgbClr val="0070C0"/>
                </a:solidFill>
              </a:rPr>
              <a:t>ПАО «Ростелеком» и Пенсионного фонда России.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Программа обучения одобрена </a:t>
            </a:r>
            <a:r>
              <a:rPr lang="ru-RU" sz="2400" b="1" dirty="0">
                <a:solidFill>
                  <a:srgbClr val="0070C0"/>
                </a:solidFill>
              </a:rPr>
              <a:t>Министерством труда и социальной защиты РФ, </a:t>
            </a:r>
            <a:r>
              <a:rPr lang="ru-RU" sz="2400" b="1" dirty="0"/>
              <a:t>получил положительную рецензию </a:t>
            </a:r>
            <a:r>
              <a:rPr lang="ru-RU" sz="2400" b="1" dirty="0">
                <a:solidFill>
                  <a:srgbClr val="0070C0"/>
                </a:solidFill>
              </a:rPr>
              <a:t>Института информатизации образования РАО.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996952"/>
            <a:ext cx="5784988" cy="302573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algn="just">
              <a:lnSpc>
                <a:spcPct val="115000"/>
              </a:lnSpc>
              <a:spcAft>
                <a:spcPts val="84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геронтологических особенностей целевой аудитории. Учитывалось все: и цвет, и размер шрифта, и необходимость более частых повторов материала, и последовательность и выбор основных тем базового курса.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170" y="2996952"/>
            <a:ext cx="2972405" cy="508439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Разрабатывалась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962621"/>
            <a:ext cx="2583359" cy="2583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2" y="2231077"/>
            <a:ext cx="1630100" cy="864096"/>
          </a:xfrm>
          <a:prstGeom prst="rect">
            <a:avLst/>
          </a:prstGeom>
        </p:spPr>
      </p:pic>
      <p:pic>
        <p:nvPicPr>
          <p:cNvPr id="7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7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В </a:t>
            </a:r>
            <a:r>
              <a:rPr lang="ru-RU" sz="3200" b="1" dirty="0" smtClean="0">
                <a:solidFill>
                  <a:srgbClr val="00B0F0"/>
                </a:solidFill>
              </a:rPr>
              <a:t>2020 </a:t>
            </a:r>
            <a:r>
              <a:rPr lang="ru-RU" sz="3200" b="1" dirty="0" smtClean="0">
                <a:solidFill>
                  <a:srgbClr val="00B0F0"/>
                </a:solidFill>
              </a:rPr>
              <a:t>году Азбука Интернета стала победителем конкурса </a:t>
            </a:r>
            <a:r>
              <a:rPr lang="ru-RU" sz="3200" b="1" dirty="0">
                <a:solidFill>
                  <a:srgbClr val="00B0F0"/>
                </a:solidFill>
              </a:rPr>
              <a:t>Всемирной встречи на высшем уровне по вопросам информационного общества (ВВУИО) </a:t>
            </a:r>
            <a:r>
              <a:rPr lang="ru-RU" sz="3200" b="1" dirty="0" smtClean="0">
                <a:solidFill>
                  <a:srgbClr val="00B0F0"/>
                </a:solidFill>
              </a:rPr>
              <a:t>ООН. 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72208" cy="114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Проект получил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приз в номинации «Доступ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 информации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 знаниям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Лариса\Downloads\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9" y="5589240"/>
            <a:ext cx="1331640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YandexDisk\Скриншоты\2019-05-26_23-31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669" r="8429" b="1462"/>
          <a:stretch/>
        </p:blipFill>
        <p:spPr bwMode="auto">
          <a:xfrm>
            <a:off x="105955" y="1124744"/>
            <a:ext cx="2861887" cy="39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15062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Адаптирована </a:t>
            </a:r>
            <a:r>
              <a:rPr lang="ru-RU" sz="2400" b="1" dirty="0"/>
              <a:t>и продумана исходя из потребностей пенсионеров, </a:t>
            </a:r>
            <a:r>
              <a:rPr lang="ru-RU" sz="2400" b="1" dirty="0" smtClean="0"/>
              <a:t>простое </a:t>
            </a:r>
            <a:r>
              <a:rPr lang="ru-RU" sz="2400" b="1" dirty="0"/>
              <a:t>и понятное изложение материала. В процессе </a:t>
            </a:r>
            <a:r>
              <a:rPr lang="ru-RU" sz="2400" b="1" dirty="0" smtClean="0"/>
              <a:t>подготовки проходит проверку на тестовых группах.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Программа </a:t>
            </a:r>
            <a:r>
              <a:rPr lang="ru-RU" sz="2400" b="1" dirty="0"/>
              <a:t>модульная, что позволяет ее приложить практически к любому формату обучения.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Постоянно </a:t>
            </a:r>
            <a:r>
              <a:rPr lang="ru-RU" sz="2400" b="1" dirty="0"/>
              <a:t>обновляются </a:t>
            </a:r>
            <a:r>
              <a:rPr lang="ru-RU" sz="2400" b="1" dirty="0" smtClean="0"/>
              <a:t>материалы. Появляются </a:t>
            </a:r>
            <a:r>
              <a:rPr lang="ru-RU" sz="2400" b="1" dirty="0"/>
              <a:t>новые модули.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программе есть обучающие материалы или учебник для слушателей и методические материалы, тексты уроков с презентациями для </a:t>
            </a:r>
            <a:r>
              <a:rPr lang="ru-RU" sz="2400" b="1" dirty="0" smtClean="0"/>
              <a:t>преподавателей.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6386"/>
            <a:ext cx="3230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Особенности</a:t>
            </a:r>
            <a:r>
              <a:rPr lang="ru-RU" sz="4000" b="1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782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5812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 Азбука Интернета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Лариса\Desktop\Screenshot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8" b="38957"/>
          <a:stretch/>
        </p:blipFill>
        <p:spPr bwMode="auto">
          <a:xfrm>
            <a:off x="179511" y="886073"/>
            <a:ext cx="8712969" cy="54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8425"/>
            <a:ext cx="1008112" cy="61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07704" y="1628800"/>
            <a:ext cx="648072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32" y="1590323"/>
            <a:ext cx="113157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0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893" y="984022"/>
            <a:ext cx="42590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Базовый </a:t>
            </a:r>
            <a:r>
              <a:rPr lang="ru-RU" sz="2800" b="1" dirty="0"/>
              <a:t>курс программы </a:t>
            </a:r>
            <a:r>
              <a:rPr lang="ru-RU" sz="2800" b="1" dirty="0" smtClean="0"/>
              <a:t>«Азбука Интернета» разработан </a:t>
            </a:r>
            <a:r>
              <a:rPr lang="ru-RU" sz="2800" b="1" dirty="0"/>
              <a:t>на примере 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ОСWindows</a:t>
            </a:r>
            <a:r>
              <a:rPr lang="ru-RU" sz="2800" b="1" dirty="0"/>
              <a:t>, пакет Microsoft Office, Яндекс браузер, соответственно Яндекс-почта, Яндекс поиск, программа видеообщения </a:t>
            </a:r>
            <a:r>
              <a:rPr lang="ru-RU" sz="2800" b="1" dirty="0" err="1" smtClean="0"/>
              <a:t>Skype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" y="18864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Лариса\Downloads\ryukzak_i_kn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6" y="74264"/>
            <a:ext cx="2608745" cy="18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13507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предустановки с 1 апреля 2021 года на продаваемые в России компьютерные устройства входят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Яндекс.Браузер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поисковик «Яндекс»,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Яндекс.Карты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Яндекс.Диск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Почта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Mail.ru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мессенджер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ICQ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голосовой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ассистент «Маруся»,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Новости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Mail.ru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соцсети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«ВКонтакте» и «Одноклассники»,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MirPay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(только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Android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Госуслуги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0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127827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«стандарт»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5672"/>
            <a:ext cx="7928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</a:t>
            </a:r>
            <a:r>
              <a:rPr lang="ru-RU" sz="2000" b="1" dirty="0" smtClean="0">
                <a:solidFill>
                  <a:srgbClr val="0070C0"/>
                </a:solidFill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</a:rPr>
              <a:t>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</a:t>
            </a:r>
            <a:r>
              <a:rPr lang="ru-RU" sz="2000" b="1" dirty="0" smtClean="0">
                <a:solidFill>
                  <a:srgbClr val="0070C0"/>
                </a:solidFill>
              </a:rPr>
              <a:t>услуг </a:t>
            </a:r>
            <a:r>
              <a:rPr lang="ru-RU" sz="2000" b="1" dirty="0" err="1" smtClean="0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Пенсионного фонда России – </a:t>
            </a:r>
            <a:r>
              <a:rPr lang="ru-RU" sz="2000" b="1" dirty="0" err="1">
                <a:solidFill>
                  <a:srgbClr val="0070C0"/>
                </a:solidFill>
              </a:rPr>
              <a:t>pfrf.ru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39651"/>
            <a:ext cx="878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Слушатель умеет  делать записи на компьютере, сохранять и систематизировать нужную информацию, работать в безопасном режиме  в интернете, </a:t>
            </a:r>
            <a:r>
              <a:rPr lang="ru-RU" sz="2000" b="1" dirty="0"/>
              <a:t>делать запросы, находить нужную </a:t>
            </a:r>
            <a:r>
              <a:rPr lang="ru-RU" sz="2000" b="1" dirty="0" smtClean="0"/>
              <a:t>информацию, </a:t>
            </a:r>
            <a:r>
              <a:rPr lang="ru-RU" sz="2000" b="1" dirty="0"/>
              <a:t>пользоваться различными социальными онлайн </a:t>
            </a:r>
            <a:r>
              <a:rPr lang="ru-RU" sz="2000" b="1" dirty="0" smtClean="0"/>
              <a:t>сервисами.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346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«СТАНДАРТ»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14 </a:t>
            </a:r>
            <a:r>
              <a:rPr lang="ru-RU" b="1" dirty="0"/>
              <a:t>уроков по 2 </a:t>
            </a:r>
            <a:r>
              <a:rPr lang="ru-RU" b="1" dirty="0" smtClean="0"/>
              <a:t>часа</a:t>
            </a:r>
            <a:endParaRPr lang="ru-RU" b="1" dirty="0"/>
          </a:p>
          <a:p>
            <a:r>
              <a:rPr lang="ru-RU" b="1" dirty="0" smtClean="0"/>
              <a:t>Всего: 28 часов</a:t>
            </a:r>
          </a:p>
          <a:p>
            <a:endParaRPr lang="ru-RU" b="1" dirty="0" smtClean="0"/>
          </a:p>
          <a:p>
            <a:r>
              <a:rPr lang="ru-RU" b="1" dirty="0" smtClean="0"/>
              <a:t>2 урока в неделю </a:t>
            </a:r>
          </a:p>
          <a:p>
            <a:endParaRPr lang="ru-RU" b="1" dirty="0"/>
          </a:p>
          <a:p>
            <a:r>
              <a:rPr lang="ru-RU" b="1" dirty="0" smtClean="0"/>
              <a:t>Продолжительность:</a:t>
            </a:r>
          </a:p>
          <a:p>
            <a:r>
              <a:rPr lang="ru-RU" b="1" dirty="0" smtClean="0"/>
              <a:t>7 недель ( 1 месяц и три недели)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 descr="C:\Users\Лариса\Desktop\Screenshot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7" r="8654"/>
          <a:stretch/>
        </p:blipFill>
        <p:spPr bwMode="auto">
          <a:xfrm>
            <a:off x="2411760" y="1280066"/>
            <a:ext cx="6481617" cy="47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2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ЛАЙТ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</a:t>
            </a:r>
            <a:r>
              <a:rPr lang="ru-RU" sz="3200" b="1" dirty="0" smtClean="0">
                <a:solidFill>
                  <a:srgbClr val="0070C0"/>
                </a:solidFill>
              </a:rPr>
              <a:t>текстом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</a:t>
            </a:r>
            <a:r>
              <a:rPr lang="ru-RU" sz="3200" b="1" dirty="0" smtClean="0">
                <a:solidFill>
                  <a:srgbClr val="0070C0"/>
                </a:solidFill>
              </a:rPr>
              <a:t>интернет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4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ЛАЙТ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</a:t>
            </a:r>
            <a:r>
              <a:rPr lang="ru-RU" sz="3200" b="1" dirty="0" smtClean="0">
                <a:solidFill>
                  <a:srgbClr val="0070C0"/>
                </a:solidFill>
              </a:rPr>
              <a:t>текстом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" y="2204864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" y="50969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863" y="5272654"/>
            <a:ext cx="7581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Глава </a:t>
            </a:r>
            <a:r>
              <a:rPr lang="ru-RU" sz="3200" b="1" dirty="0">
                <a:solidFill>
                  <a:srgbClr val="0070C0"/>
                </a:solidFill>
              </a:rPr>
              <a:t>8 Портал государственных </a:t>
            </a:r>
            <a:r>
              <a:rPr lang="ru-RU" sz="3200" b="1" dirty="0" smtClean="0">
                <a:solidFill>
                  <a:srgbClr val="0070C0"/>
                </a:solidFill>
              </a:rPr>
              <a:t>услуг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10 Сайт Пенсионного фонда </a:t>
            </a:r>
            <a:r>
              <a:rPr lang="ru-RU" sz="3200" b="1" dirty="0" smtClean="0">
                <a:solidFill>
                  <a:srgbClr val="0070C0"/>
                </a:solidFill>
              </a:rPr>
              <a:t>России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6669" y="97468"/>
            <a:ext cx="4732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Модули расширенного курса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85"/>
            <a:ext cx="1224136" cy="7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935" y="620688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с </a:t>
            </a:r>
            <a:r>
              <a:rPr lang="ru-RU" sz="2800" b="1" dirty="0" smtClean="0"/>
              <a:t>большими объемами информации (хранение, </a:t>
            </a:r>
            <a:r>
              <a:rPr lang="ru-RU" sz="2800" b="1" dirty="0" smtClean="0"/>
              <a:t>архивирование, </a:t>
            </a:r>
            <a:r>
              <a:rPr lang="ru-RU" sz="2800" b="1" dirty="0" smtClean="0"/>
              <a:t>облачные хранилища).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Р</a:t>
            </a:r>
            <a:r>
              <a:rPr lang="ru-RU" sz="2800" b="1" dirty="0" smtClean="0"/>
              <a:t>егиональные </a:t>
            </a:r>
            <a:r>
              <a:rPr lang="ru-RU" sz="2800" b="1" dirty="0"/>
              <a:t>интернет </a:t>
            </a:r>
            <a:r>
              <a:rPr lang="ru-RU" sz="2800" b="1" dirty="0" smtClean="0"/>
              <a:t>сервисы </a:t>
            </a:r>
            <a:r>
              <a:rPr lang="ru-RU" sz="2800" b="1" dirty="0"/>
              <a:t>на </a:t>
            </a:r>
            <a:r>
              <a:rPr lang="ru-RU" sz="2800" b="1" dirty="0" smtClean="0"/>
              <a:t>примере </a:t>
            </a:r>
            <a:r>
              <a:rPr lang="ru-RU" sz="2800" b="1" dirty="0"/>
              <a:t>Нижегородской </a:t>
            </a:r>
            <a:r>
              <a:rPr lang="ru-RU" sz="2800" b="1" dirty="0" smtClean="0"/>
              <a:t>области.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</a:t>
            </a:r>
            <a:r>
              <a:rPr lang="ru-RU" sz="2800" b="1" dirty="0"/>
              <a:t>в </a:t>
            </a:r>
            <a:r>
              <a:rPr lang="ru-RU" sz="2800" b="1" dirty="0" err="1"/>
              <a:t>соцсетях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Ф</a:t>
            </a:r>
            <a:r>
              <a:rPr lang="ru-RU" sz="2800" b="1" dirty="0" smtClean="0"/>
              <a:t>инансовые </a:t>
            </a:r>
            <a:r>
              <a:rPr lang="ru-RU" sz="2800" b="1" dirty="0"/>
              <a:t>расчеты в сети </a:t>
            </a:r>
            <a:r>
              <a:rPr lang="ru-RU" sz="2800" b="1" dirty="0" smtClean="0"/>
              <a:t>интернет.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П</a:t>
            </a:r>
            <a:r>
              <a:rPr lang="ru-RU" sz="2800" b="1" dirty="0" smtClean="0"/>
              <a:t>оиск </a:t>
            </a:r>
            <a:r>
              <a:rPr lang="ru-RU" sz="2800" b="1" dirty="0"/>
              <a:t>работы, составление резюме, основы работы в </a:t>
            </a:r>
            <a:r>
              <a:rPr lang="en-US" sz="2800" b="1" dirty="0" err="1" smtClean="0"/>
              <a:t>Ecxel</a:t>
            </a:r>
            <a:r>
              <a:rPr lang="ru-RU" sz="2800" b="1" dirty="0" smtClean="0"/>
              <a:t>, </a:t>
            </a:r>
            <a:r>
              <a:rPr lang="ru-RU" sz="2800" b="1" dirty="0"/>
              <a:t>в </a:t>
            </a:r>
            <a:r>
              <a:rPr lang="en-US" sz="2800" b="1" dirty="0"/>
              <a:t>P</a:t>
            </a:r>
            <a:r>
              <a:rPr lang="en-US" sz="2800" b="1" dirty="0" smtClean="0"/>
              <a:t>ower </a:t>
            </a:r>
            <a:r>
              <a:rPr lang="en-US" sz="2800" b="1" dirty="0"/>
              <a:t>P</a:t>
            </a:r>
            <a:r>
              <a:rPr lang="en-US" sz="2800" b="1" dirty="0" smtClean="0"/>
              <a:t>oint</a:t>
            </a:r>
            <a:r>
              <a:rPr lang="ru-RU" sz="2800" b="1" dirty="0" smtClean="0"/>
              <a:t>, в </a:t>
            </a:r>
            <a:r>
              <a:rPr lang="ru-RU" sz="2800" b="1" dirty="0"/>
              <a:t>редакторе изображений.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Основы работы </a:t>
            </a:r>
            <a:r>
              <a:rPr lang="ru-RU" sz="2800" b="1" dirty="0"/>
              <a:t>на планшетном компьютере.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</a:t>
            </a:r>
            <a:r>
              <a:rPr lang="ru-RU" sz="2800" b="1" dirty="0"/>
              <a:t>в программах видеообщения. Разбираем </a:t>
            </a:r>
            <a:r>
              <a:rPr lang="en-US" sz="2800" b="1" dirty="0" smtClean="0"/>
              <a:t> C</a:t>
            </a:r>
            <a:r>
              <a:rPr lang="ru-RU" sz="2800" b="1" dirty="0" err="1" smtClean="0"/>
              <a:t>кайп</a:t>
            </a:r>
            <a:r>
              <a:rPr lang="ru-RU" sz="2800" b="1" dirty="0" smtClean="0"/>
              <a:t> </a:t>
            </a:r>
            <a:r>
              <a:rPr lang="ru-RU" sz="2800" b="1" dirty="0"/>
              <a:t>на планшете, смартфоне, </a:t>
            </a:r>
            <a:r>
              <a:rPr lang="ru-RU" sz="2800" b="1" dirty="0" smtClean="0"/>
              <a:t>Вайбер</a:t>
            </a:r>
            <a:r>
              <a:rPr lang="ru-RU" sz="2800" b="1" dirty="0"/>
              <a:t>, В</a:t>
            </a:r>
            <a:r>
              <a:rPr lang="ru-RU" sz="2800" b="1" dirty="0" smtClean="0"/>
              <a:t>отсап.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с мобильными </a:t>
            </a:r>
            <a:r>
              <a:rPr lang="ru-RU" sz="2800" b="1" dirty="0" smtClean="0"/>
              <a:t>приложениями.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Организация путешествий через интернет.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 </a:t>
            </a:r>
            <a:r>
              <a:rPr lang="ru-RU" sz="2800" b="1" dirty="0" err="1" smtClean="0"/>
              <a:t>Кибербезопасность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679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ариса\Desktop\dsc022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/>
          <a:stretch/>
        </p:blipFill>
        <p:spPr bwMode="auto">
          <a:xfrm>
            <a:off x="220172" y="895402"/>
            <a:ext cx="3343716" cy="25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69052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Обучают: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библиотеках,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центрах социального обслуживания,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МФЦ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учреждениях образования,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 отделениях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ПФР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 Ростелеком,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общественных организациях.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Лариса\Downloads\custom-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80" y="4437113"/>
            <a:ext cx="286068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31" y="4412702"/>
            <a:ext cx="5714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Услуга дополнительного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Социальная услуга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Информационно-библиотечная услуга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Информационная услуга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65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3624" y="802201"/>
            <a:ext cx="321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 глав, 5-6 уроков, </a:t>
            </a:r>
            <a:r>
              <a:rPr lang="ru-RU" b="1" dirty="0" smtClean="0"/>
              <a:t>10-12 </a:t>
            </a:r>
            <a:r>
              <a:rPr lang="ru-RU" b="1" dirty="0"/>
              <a:t>часов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394540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 глав, 8 </a:t>
            </a:r>
            <a:r>
              <a:rPr lang="ru-RU" b="1" dirty="0" smtClean="0"/>
              <a:t>уроков, 16 </a:t>
            </a:r>
            <a:r>
              <a:rPr lang="ru-RU" b="1" dirty="0"/>
              <a:t>часов</a:t>
            </a:r>
          </a:p>
        </p:txBody>
      </p:sp>
      <p:pic>
        <p:nvPicPr>
          <p:cNvPr id="3075" name="Picture 3" descr="C:\Users\Лариса\Desktop\Screenshot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2" r="2219"/>
          <a:stretch/>
        </p:blipFill>
        <p:spPr bwMode="auto">
          <a:xfrm>
            <a:off x="122211" y="692696"/>
            <a:ext cx="5726494" cy="31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ариса\Desktop\Screenshot_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" y="3861046"/>
            <a:ext cx="5756513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Лариса\Desktop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4" y="260648"/>
            <a:ext cx="5774717" cy="32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ариса\Desktop\Screenshot_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3" y="3573016"/>
            <a:ext cx="6004818" cy="31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9295" y="279213"/>
            <a:ext cx="26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глав 6 уроков, 12 часов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3115" y="3573016"/>
            <a:ext cx="267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глав  6 уроков, 12 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4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 flipH="1">
            <a:off x="-612575" y="274638"/>
            <a:ext cx="612576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983" y="52536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«ПРОФИ»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Пенсионного фонда России – </a:t>
            </a:r>
            <a:r>
              <a:rPr lang="ru-RU" sz="2000" b="1" dirty="0" err="1">
                <a:solidFill>
                  <a:srgbClr val="0070C0"/>
                </a:solidFill>
              </a:rPr>
              <a:t>pfrf.ru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</a:t>
            </a:r>
            <a:r>
              <a:rPr lang="ru-RU" sz="2000" b="1" dirty="0">
                <a:solidFill>
                  <a:srgbClr val="0070C0"/>
                </a:solidFill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</a:rPr>
              <a:t>нтернет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интернет</a:t>
            </a:r>
          </a:p>
        </p:txBody>
      </p:sp>
      <p:sp>
        <p:nvSpPr>
          <p:cNvPr id="7" name="Крест 6"/>
          <p:cNvSpPr/>
          <p:nvPr/>
        </p:nvSpPr>
        <p:spPr>
          <a:xfrm>
            <a:off x="4459161" y="2861225"/>
            <a:ext cx="914400" cy="914400"/>
          </a:xfrm>
          <a:prstGeom prst="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80112" y="1045391"/>
            <a:ext cx="3148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1 расширенного курса (выбор компьютера, работа с внешними накопителями, архивирование файлов).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11348" y="3560860"/>
            <a:ext cx="3010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5 расширенного курса (работа в графическом редакторе, </a:t>
            </a:r>
            <a:endParaRPr lang="en-US" sz="2000" b="1" dirty="0" smtClean="0"/>
          </a:p>
          <a:p>
            <a:r>
              <a:rPr lang="ru-RU" sz="2000" b="1" dirty="0"/>
              <a:t>Р</a:t>
            </a:r>
            <a:r>
              <a:rPr lang="en-US" sz="2000" b="1" dirty="0" err="1" smtClean="0"/>
              <a:t>ower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oint</a:t>
            </a:r>
            <a:r>
              <a:rPr lang="en-US" sz="2000" b="1" dirty="0" smtClean="0"/>
              <a:t>, </a:t>
            </a:r>
            <a:r>
              <a:rPr lang="en-US" sz="2000" b="1" dirty="0"/>
              <a:t>M</a:t>
            </a:r>
            <a:r>
              <a:rPr lang="en-US" sz="2000" b="1" dirty="0" smtClean="0"/>
              <a:t>icrosoft Excel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95100" y="2704728"/>
            <a:ext cx="3662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Модуль 3 расширенного курса </a:t>
            </a:r>
          </a:p>
          <a:p>
            <a:r>
              <a:rPr lang="ru-RU" sz="2000" b="1" dirty="0" smtClean="0"/>
              <a:t>(работа в социальных сетях 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20423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7 расширенного курса</a:t>
            </a:r>
            <a:r>
              <a:rPr lang="en-US" sz="2000" b="1" dirty="0" smtClean="0"/>
              <a:t> </a:t>
            </a:r>
            <a:r>
              <a:rPr lang="ru-RU" sz="2000" b="1" dirty="0" smtClean="0"/>
              <a:t>(мессенджеры и </a:t>
            </a:r>
          </a:p>
          <a:p>
            <a:r>
              <a:rPr lang="ru-RU" sz="2000" b="1" dirty="0" smtClean="0"/>
              <a:t>программы для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видеообщения)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5896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" y="8744"/>
            <a:ext cx="911673" cy="55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014" y="87834"/>
            <a:ext cx="8191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99FF"/>
                </a:solidFill>
              </a:rPr>
              <a:t>Материалы для подготовки программы </a:t>
            </a:r>
            <a:r>
              <a:rPr lang="ru-RU" sz="2800" b="1" dirty="0" smtClean="0">
                <a:solidFill>
                  <a:srgbClr val="3399FF"/>
                </a:solidFill>
              </a:rPr>
              <a:t>обучения </a:t>
            </a:r>
            <a:endParaRPr lang="ru-RU" sz="2800" b="1" dirty="0" smtClean="0">
              <a:solidFill>
                <a:srgbClr val="3399F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3399FF"/>
                </a:solidFill>
              </a:rPr>
              <a:t>работе на мобильных устройствах</a:t>
            </a:r>
            <a:endParaRPr lang="ru-RU" sz="2800" b="1" dirty="0">
              <a:solidFill>
                <a:srgbClr val="3399FF"/>
              </a:solidFill>
            </a:endParaRPr>
          </a:p>
        </p:txBody>
      </p:sp>
      <p:pic>
        <p:nvPicPr>
          <p:cNvPr id="3074" name="Picture 2" descr="C:\Users\Лариса\Desktop\Screensho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3" y="1069681"/>
            <a:ext cx="4358306" cy="30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ариса\Desktop\Screenshot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33273" cy="3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ариса\Desktop\Screenshot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" y="4065135"/>
            <a:ext cx="4531549" cy="27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8229600" cy="547315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1828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</a:rPr>
              <a:t>Урок </a:t>
            </a:r>
            <a:r>
              <a:rPr lang="ru-RU" sz="2000" b="1" u="sng" dirty="0" smtClean="0">
                <a:solidFill>
                  <a:srgbClr val="0070C0"/>
                </a:solidFill>
              </a:rPr>
              <a:t>1.  </a:t>
            </a:r>
            <a:r>
              <a:rPr lang="ru-RU" sz="2000" b="1" u="sng" dirty="0" smtClean="0">
                <a:solidFill>
                  <a:srgbClr val="0070C0"/>
                </a:solidFill>
              </a:rPr>
              <a:t>Описание устройства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писание </a:t>
            </a:r>
            <a:r>
              <a:rPr lang="ru-RU" sz="2000" b="1" dirty="0" smtClean="0">
                <a:solidFill>
                  <a:srgbClr val="0070C0"/>
                </a:solidFill>
              </a:rPr>
              <a:t>устройства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К</a:t>
            </a:r>
            <a:r>
              <a:rPr lang="ru-RU" sz="2000" b="1" dirty="0" smtClean="0">
                <a:solidFill>
                  <a:srgbClr val="0070C0"/>
                </a:solidFill>
              </a:rPr>
              <a:t>ак </a:t>
            </a:r>
            <a:r>
              <a:rPr lang="ru-RU" sz="2000" b="1" dirty="0" smtClean="0">
                <a:solidFill>
                  <a:srgbClr val="0070C0"/>
                </a:solidFill>
              </a:rPr>
              <a:t>выбрать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риемы </a:t>
            </a:r>
            <a:r>
              <a:rPr lang="ru-RU" sz="2000" b="1" dirty="0" smtClean="0">
                <a:solidFill>
                  <a:srgbClr val="0070C0"/>
                </a:solidFill>
              </a:rPr>
              <a:t>управления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равила безопасности</a:t>
            </a:r>
          </a:p>
          <a:p>
            <a:r>
              <a:rPr lang="ru-RU" sz="2000" b="1" dirty="0" smtClean="0"/>
              <a:t>Особенности </a:t>
            </a:r>
            <a:r>
              <a:rPr lang="ru-RU" sz="2000" b="1" dirty="0"/>
              <a:t>планшетного </a:t>
            </a:r>
            <a:r>
              <a:rPr lang="ru-RU" sz="2000" b="1" dirty="0" smtClean="0"/>
              <a:t>компьютера (модуль 6 глава 1 АИ)</a:t>
            </a:r>
          </a:p>
          <a:p>
            <a:r>
              <a:rPr lang="ru-RU" sz="2000" b="1" dirty="0" smtClean="0"/>
              <a:t>Описание планшетного компьютера (модуль 6 глава 2 АИ)</a:t>
            </a:r>
          </a:p>
          <a:p>
            <a:r>
              <a:rPr lang="ru-RU" sz="2000" b="1" dirty="0" smtClean="0"/>
              <a:t>Полезные возможности мобильных устройств ( модуль 8 глава 1 АИ)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</a:rPr>
              <a:t>Урок </a:t>
            </a:r>
            <a:r>
              <a:rPr lang="ru-RU" sz="2000" b="1" u="sng" dirty="0" smtClean="0">
                <a:solidFill>
                  <a:srgbClr val="0070C0"/>
                </a:solidFill>
              </a:rPr>
              <a:t>2. </a:t>
            </a:r>
            <a:r>
              <a:rPr lang="ru-RU" sz="2000" b="1" u="sng" dirty="0" smtClean="0">
                <a:solidFill>
                  <a:srgbClr val="0070C0"/>
                </a:solidFill>
              </a:rPr>
              <a:t>Начало работы на мобильном устройстве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Описание и значки управления на </a:t>
            </a:r>
            <a:r>
              <a:rPr lang="ru-RU" sz="2000" b="1" dirty="0" smtClean="0">
                <a:solidFill>
                  <a:srgbClr val="0070C0"/>
                </a:solidFill>
              </a:rPr>
              <a:t>экране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одключение к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интернету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err="1" smtClean="0">
                <a:solidFill>
                  <a:srgbClr val="0070C0"/>
                </a:solidFill>
              </a:rPr>
              <a:t>Блютуз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бзор </a:t>
            </a:r>
            <a:r>
              <a:rPr lang="ru-RU" sz="2000" b="1" dirty="0" smtClean="0">
                <a:solidFill>
                  <a:srgbClr val="0070C0"/>
                </a:solidFill>
              </a:rPr>
              <a:t>настроек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еремещение значков приложений</a:t>
            </a:r>
          </a:p>
          <a:p>
            <a:r>
              <a:rPr lang="ru-RU" sz="2000" b="1" dirty="0" smtClean="0"/>
              <a:t>Начало работы на планшетном компьютере (модуль 6 глава 3 АИ)</a:t>
            </a:r>
          </a:p>
          <a:p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25478" y="133509"/>
            <a:ext cx="3460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99FF"/>
                </a:solidFill>
              </a:rPr>
              <a:t>Стандарт 7 уроков</a:t>
            </a:r>
            <a:endParaRPr lang="ru-RU" sz="32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8229600" cy="547315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18284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 smtClean="0">
              <a:solidFill>
                <a:srgbClr val="0070C0"/>
              </a:solidFill>
            </a:endParaRPr>
          </a:p>
          <a:p>
            <a:r>
              <a:rPr lang="ru-RU" sz="2000" b="1" u="sng" dirty="0">
                <a:solidFill>
                  <a:srgbClr val="0070C0"/>
                </a:solidFill>
              </a:rPr>
              <a:t>Урок 3 Описание и виды приложений. Магазин приложений.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Виды приложений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Где найти приложения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На что обратить внимание при выборе приложения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Правила безопасности при выборе приложений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/>
              <a:t>Описание и виды приложений (модуль 8 глава </a:t>
            </a:r>
            <a:r>
              <a:rPr lang="ru-RU" sz="2000" b="1" dirty="0" smtClean="0"/>
              <a:t>3 АИ)</a:t>
            </a:r>
            <a:endParaRPr lang="ru-RU" sz="2000" b="1" dirty="0"/>
          </a:p>
          <a:p>
            <a:endParaRPr lang="ru-RU" sz="2000" b="1" u="sng" dirty="0">
              <a:solidFill>
                <a:srgbClr val="0070C0"/>
              </a:solidFill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</a:rPr>
              <a:t>Урок 4   Настройки приложений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Полезная </a:t>
            </a:r>
            <a:r>
              <a:rPr lang="ru-RU" sz="2000" b="1" dirty="0">
                <a:solidFill>
                  <a:srgbClr val="0070C0"/>
                </a:solidFill>
              </a:rPr>
              <a:t>функция «Найти потерянное устройство»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Как скачать и установить приложения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Как настроить приложения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Настройки браузера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Как установить мелодию на звонок смартфона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Настройка экрана, размера шрифта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Установка пароля для доступа к устройству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Правила безопасной работы на устройстве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/>
              <a:t>Основы работы с приложениями. Настройки. (модуль 8 глава 3 АИ)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71632" y="169521"/>
            <a:ext cx="3460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99FF"/>
                </a:solidFill>
              </a:rPr>
              <a:t>Стандарт 7 уроков</a:t>
            </a:r>
            <a:endParaRPr lang="ru-RU" sz="32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8229600" cy="547315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043608" cy="63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18284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70C0"/>
                </a:solidFill>
              </a:rPr>
              <a:t>Урок 5 Работа в приложениях ч 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Принцип </a:t>
            </a:r>
            <a:r>
              <a:rPr lang="ru-RU" sz="1600" b="1" dirty="0">
                <a:solidFill>
                  <a:srgbClr val="0070C0"/>
                </a:solidFill>
              </a:rPr>
              <a:t>работы приложений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Некоторые общие приёмы работы в приложениях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Приложение «Диспетчер файлов»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Приложения для общения (</a:t>
            </a:r>
            <a:r>
              <a:rPr lang="ru-RU" sz="1600" b="1" dirty="0" err="1">
                <a:solidFill>
                  <a:srgbClr val="0070C0"/>
                </a:solidFill>
              </a:rPr>
              <a:t>соцсети</a:t>
            </a:r>
            <a:r>
              <a:rPr lang="ru-RU" sz="1600" b="1" dirty="0">
                <a:solidFill>
                  <a:srgbClr val="0070C0"/>
                </a:solidFill>
              </a:rPr>
              <a:t>, мессенджеры)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Приложения по теме «Здоровье и медицина»</a:t>
            </a:r>
          </a:p>
          <a:p>
            <a:r>
              <a:rPr lang="ru-RU" sz="1600" b="1" dirty="0"/>
              <a:t>Основы работы в приложениях </a:t>
            </a:r>
            <a:r>
              <a:rPr lang="ru-RU" sz="1600" b="1" dirty="0" smtClean="0"/>
              <a:t>(модуль </a:t>
            </a:r>
            <a:r>
              <a:rPr lang="ru-RU" sz="1600" b="1" dirty="0"/>
              <a:t>8 глава 4 АИ</a:t>
            </a:r>
            <a:r>
              <a:rPr lang="ru-RU" sz="1600" b="1" dirty="0" smtClean="0"/>
              <a:t>)</a:t>
            </a:r>
          </a:p>
          <a:p>
            <a:endParaRPr lang="ru-RU" sz="1600" b="1" u="sng" dirty="0">
              <a:solidFill>
                <a:srgbClr val="0070C0"/>
              </a:solidFill>
            </a:endParaRPr>
          </a:p>
          <a:p>
            <a:r>
              <a:rPr lang="ru-RU" sz="1600" b="1" u="sng" dirty="0" smtClean="0">
                <a:solidFill>
                  <a:srgbClr val="0070C0"/>
                </a:solidFill>
              </a:rPr>
              <a:t>Урок </a:t>
            </a:r>
            <a:r>
              <a:rPr lang="ru-RU" sz="1600" b="1" u="sng" dirty="0">
                <a:solidFill>
                  <a:srgbClr val="0070C0"/>
                </a:solidFill>
              </a:rPr>
              <a:t>6 Работа </a:t>
            </a:r>
            <a:r>
              <a:rPr lang="ru-RU" sz="1600" b="1" u="sng" dirty="0" err="1" smtClean="0">
                <a:solidFill>
                  <a:srgbClr val="0070C0"/>
                </a:solidFill>
              </a:rPr>
              <a:t>вприложениях</a:t>
            </a:r>
            <a:r>
              <a:rPr lang="ru-RU" sz="1600" b="1" u="sng" dirty="0" smtClean="0">
                <a:solidFill>
                  <a:srgbClr val="0070C0"/>
                </a:solidFill>
              </a:rPr>
              <a:t>  ч 2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Приложения услуг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Приложения для обработки фото и видео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Приложение «Переводчик»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Приложение «Навигатор, карты»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Приложения – облачные хранилища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Мобильные игры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Приложение «Лупа»</a:t>
            </a:r>
          </a:p>
          <a:p>
            <a:r>
              <a:rPr lang="ru-RU" sz="1600" b="1" u="sng" dirty="0">
                <a:solidFill>
                  <a:srgbClr val="0070C0"/>
                </a:solidFill>
              </a:rPr>
              <a:t>Правила безопасности при работе в приложениях</a:t>
            </a:r>
          </a:p>
          <a:p>
            <a:r>
              <a:rPr lang="ru-RU" sz="1600" b="1" dirty="0"/>
              <a:t>Основы работы в приложениях ( модуль 8 глава 4 АИ</a:t>
            </a:r>
            <a:r>
              <a:rPr lang="ru-RU" sz="1600" b="1" dirty="0" smtClean="0"/>
              <a:t>)</a:t>
            </a:r>
          </a:p>
          <a:p>
            <a:r>
              <a:rPr lang="ru-RU" sz="1600" b="1" dirty="0"/>
              <a:t>Мобильные приложения-сервисы государственных социальных</a:t>
            </a:r>
          </a:p>
          <a:p>
            <a:r>
              <a:rPr lang="ru-RU" sz="1600" b="1" dirty="0"/>
              <a:t>услуг </a:t>
            </a:r>
            <a:r>
              <a:rPr lang="ru-RU" sz="1600" b="1" dirty="0" smtClean="0"/>
              <a:t>(модуль 6 глава 5 АИ)</a:t>
            </a:r>
            <a:endParaRPr lang="ru-RU" sz="1600" b="1" dirty="0"/>
          </a:p>
          <a:p>
            <a:endParaRPr lang="ru-RU" sz="2000" b="1" u="sng" dirty="0">
              <a:solidFill>
                <a:srgbClr val="0070C0"/>
              </a:solidFill>
            </a:endParaRPr>
          </a:p>
          <a:p>
            <a:endParaRPr lang="ru-RU" sz="2000" b="1" u="sng" dirty="0" smtClean="0">
              <a:solidFill>
                <a:srgbClr val="0070C0"/>
              </a:solidFill>
            </a:endParaRPr>
          </a:p>
          <a:p>
            <a:endParaRPr lang="ru-RU" sz="2000" b="1" u="sng" dirty="0">
              <a:solidFill>
                <a:srgbClr val="0070C0"/>
              </a:solidFill>
            </a:endParaRPr>
          </a:p>
          <a:p>
            <a:endParaRPr lang="ru-RU" sz="2000" b="1" u="sng" dirty="0" smtClean="0">
              <a:solidFill>
                <a:srgbClr val="0070C0"/>
              </a:solidFill>
            </a:endParaRPr>
          </a:p>
          <a:p>
            <a:endParaRPr lang="ru-RU" sz="2000" b="1" u="sng" dirty="0">
              <a:solidFill>
                <a:srgbClr val="0070C0"/>
              </a:solidFill>
            </a:endParaRPr>
          </a:p>
          <a:p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83373" y="133509"/>
            <a:ext cx="3460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399FF"/>
                </a:solidFill>
              </a:rPr>
              <a:t>Стандарт 7 уроков</a:t>
            </a:r>
          </a:p>
        </p:txBody>
      </p:sp>
    </p:spTree>
    <p:extLst>
      <p:ext uri="{BB962C8B-B14F-4D97-AF65-F5344CB8AC3E}">
        <p14:creationId xmlns:p14="http://schemas.microsoft.com/office/powerpoint/2010/main" val="17540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5281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Урок </a:t>
            </a:r>
            <a:r>
              <a:rPr lang="ru-RU" b="1" u="sng" dirty="0" smtClean="0">
                <a:solidFill>
                  <a:srgbClr val="0070C0"/>
                </a:solidFill>
              </a:rPr>
              <a:t>7 Финансовые расчёты на мобильных устройствах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22143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Платные, условно бесплатные и бесплатные приложения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Как работает встроенный в мобильное устройство сервис оплаты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Возможности покупки услуг и товаров через приложения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Работа в приложениях банков и финансовых организаций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Оплата через приложения услуг ЖКХ, интернета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Оплата штрафов и налогов через приложения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Оплата покупок через мобильные приложения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Правила безопасности при финансовых расчётах в </a:t>
            </a:r>
            <a:r>
              <a:rPr lang="ru-RU" b="1" dirty="0" smtClean="0">
                <a:solidFill>
                  <a:srgbClr val="0070C0"/>
                </a:solidFill>
              </a:rPr>
              <a:t>приложениях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41088"/>
            <a:ext cx="8026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Финансовые </a:t>
            </a:r>
            <a:r>
              <a:rPr lang="ru-RU" b="1" dirty="0"/>
              <a:t>расчёты </a:t>
            </a:r>
            <a:r>
              <a:rPr lang="ru-RU" b="1" dirty="0" smtClean="0"/>
              <a:t>через приложения ( модуль 8 глава 5 АИ)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16632"/>
            <a:ext cx="3460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399FF"/>
                </a:solidFill>
              </a:rPr>
              <a:t>Стандарт 7 уроков</a:t>
            </a:r>
          </a:p>
        </p:txBody>
      </p:sp>
    </p:spTree>
    <p:extLst>
      <p:ext uri="{BB962C8B-B14F-4D97-AF65-F5344CB8AC3E}">
        <p14:creationId xmlns:p14="http://schemas.microsoft.com/office/powerpoint/2010/main" val="5281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41988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3399FF"/>
                </a:solidFill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9831" y="251061"/>
            <a:ext cx="304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99FF"/>
                </a:solidFill>
              </a:rPr>
              <a:t>Профи 9 уроков</a:t>
            </a:r>
            <a:endParaRPr lang="ru-RU" sz="3200" b="1" dirty="0">
              <a:solidFill>
                <a:srgbClr val="3399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24619"/>
            <a:ext cx="7209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99FF"/>
                </a:solidFill>
              </a:rPr>
              <a:t>Добавить 8 и 9 уроком Вайбер, </a:t>
            </a:r>
            <a:r>
              <a:rPr lang="ru-RU" sz="2800" b="1" dirty="0" err="1" smtClean="0">
                <a:solidFill>
                  <a:srgbClr val="3399FF"/>
                </a:solidFill>
              </a:rPr>
              <a:t>Востап</a:t>
            </a:r>
            <a:r>
              <a:rPr lang="ru-RU" sz="2800" b="1" dirty="0" smtClean="0">
                <a:solidFill>
                  <a:srgbClr val="3399FF"/>
                </a:solidFill>
              </a:rPr>
              <a:t>, вопросы безопасности, мобильные сервисы госуслуг</a:t>
            </a:r>
            <a:endParaRPr lang="ru-RU" sz="2800" b="1" dirty="0">
              <a:solidFill>
                <a:srgbClr val="33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9" y="2636912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Можно взять материалы из Азбуки интернета модуль 7. </a:t>
            </a:r>
          </a:p>
          <a:p>
            <a:r>
              <a:rPr lang="ru-RU" sz="2800" dirty="0" smtClean="0"/>
              <a:t>Выбрать то, что нужно  (Вайбер, Скайп, Вотсап)</a:t>
            </a:r>
          </a:p>
          <a:p>
            <a:r>
              <a:rPr lang="ru-RU" sz="2800" dirty="0" smtClean="0"/>
              <a:t>Материалы модуля 10 Кибербезопасность. Глава 5 «Безопасная работа на мобильных устройствах».</a:t>
            </a:r>
          </a:p>
          <a:p>
            <a:r>
              <a:rPr lang="ru-RU" sz="2800" dirty="0" smtClean="0"/>
              <a:t>Материалы модуля 11 «Онлайн-сервисы государственных органов власти и ведомств». Глава 5. «Мобильные приложения государственных услуг». </a:t>
            </a:r>
          </a:p>
        </p:txBody>
      </p:sp>
    </p:spTree>
    <p:extLst>
      <p:ext uri="{BB962C8B-B14F-4D97-AF65-F5344CB8AC3E}">
        <p14:creationId xmlns:p14="http://schemas.microsoft.com/office/powerpoint/2010/main" val="3823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60648"/>
            <a:ext cx="2684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3399FF"/>
                </a:solidFill>
              </a:rPr>
              <a:t>Лайт</a:t>
            </a:r>
            <a:r>
              <a:rPr lang="ru-RU" sz="3200" b="1" dirty="0" smtClean="0">
                <a:solidFill>
                  <a:srgbClr val="3399FF"/>
                </a:solidFill>
              </a:rPr>
              <a:t> 5 уроков</a:t>
            </a:r>
            <a:endParaRPr lang="ru-RU" sz="3200" b="1" dirty="0">
              <a:solidFill>
                <a:srgbClr val="3399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75" y="170080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99FF"/>
                </a:solidFill>
              </a:rPr>
              <a:t>Начало </a:t>
            </a:r>
            <a:r>
              <a:rPr lang="ru-RU" sz="2800" b="1" dirty="0">
                <a:solidFill>
                  <a:srgbClr val="3399FF"/>
                </a:solidFill>
              </a:rPr>
              <a:t>работы на мобильном </a:t>
            </a:r>
            <a:r>
              <a:rPr lang="ru-RU" sz="2800" b="1" dirty="0" smtClean="0">
                <a:solidFill>
                  <a:srgbClr val="3399FF"/>
                </a:solidFill>
              </a:rPr>
              <a:t>устройстве</a:t>
            </a:r>
          </a:p>
          <a:p>
            <a:r>
              <a:rPr lang="ru-RU" sz="2800" b="1" dirty="0" smtClean="0">
                <a:solidFill>
                  <a:srgbClr val="3399FF"/>
                </a:solidFill>
              </a:rPr>
              <a:t>Настройки </a:t>
            </a:r>
            <a:r>
              <a:rPr lang="ru-RU" sz="2800" b="1" dirty="0">
                <a:solidFill>
                  <a:srgbClr val="3399FF"/>
                </a:solidFill>
              </a:rPr>
              <a:t>приложений </a:t>
            </a:r>
          </a:p>
          <a:p>
            <a:r>
              <a:rPr lang="ru-RU" sz="2800" b="1" dirty="0" smtClean="0">
                <a:solidFill>
                  <a:srgbClr val="3399FF"/>
                </a:solidFill>
              </a:rPr>
              <a:t>Работа </a:t>
            </a:r>
            <a:r>
              <a:rPr lang="ru-RU" sz="2800" b="1" dirty="0">
                <a:solidFill>
                  <a:srgbClr val="3399FF"/>
                </a:solidFill>
              </a:rPr>
              <a:t>в основных видах </a:t>
            </a:r>
            <a:r>
              <a:rPr lang="ru-RU" sz="2800" b="1" dirty="0" smtClean="0">
                <a:solidFill>
                  <a:srgbClr val="3399FF"/>
                </a:solidFill>
              </a:rPr>
              <a:t>приложений (ч.1)</a:t>
            </a:r>
          </a:p>
          <a:p>
            <a:r>
              <a:rPr lang="ru-RU" sz="2800" b="1" dirty="0" smtClean="0">
                <a:solidFill>
                  <a:srgbClr val="3399FF"/>
                </a:solidFill>
              </a:rPr>
              <a:t>Работа </a:t>
            </a:r>
            <a:r>
              <a:rPr lang="ru-RU" sz="2800" b="1" dirty="0">
                <a:solidFill>
                  <a:srgbClr val="3399FF"/>
                </a:solidFill>
              </a:rPr>
              <a:t>в основных видах </a:t>
            </a:r>
            <a:r>
              <a:rPr lang="ru-RU" sz="2800" b="1" dirty="0" smtClean="0">
                <a:solidFill>
                  <a:srgbClr val="3399FF"/>
                </a:solidFill>
              </a:rPr>
              <a:t>приложений (ч.2)</a:t>
            </a:r>
            <a:endParaRPr lang="ru-RU" sz="2800" b="1" dirty="0">
              <a:solidFill>
                <a:srgbClr val="3399FF"/>
              </a:solidFill>
            </a:endParaRPr>
          </a:p>
          <a:p>
            <a:r>
              <a:rPr lang="ru-RU" sz="2800" b="1" dirty="0" smtClean="0">
                <a:solidFill>
                  <a:srgbClr val="3399FF"/>
                </a:solidFill>
              </a:rPr>
              <a:t>Финансовые </a:t>
            </a:r>
            <a:r>
              <a:rPr lang="ru-RU" sz="2800" b="1" dirty="0">
                <a:solidFill>
                  <a:srgbClr val="3399FF"/>
                </a:solidFill>
              </a:rPr>
              <a:t>расчёты на мобильных устройствах </a:t>
            </a:r>
            <a:endParaRPr lang="ru-RU" sz="2800" b="1" dirty="0" smtClean="0">
              <a:solidFill>
                <a:srgbClr val="3399FF"/>
              </a:solidFill>
            </a:endParaRPr>
          </a:p>
          <a:p>
            <a:r>
              <a:rPr lang="ru-RU" sz="2800" b="1" dirty="0" smtClean="0">
                <a:solidFill>
                  <a:srgbClr val="3399FF"/>
                </a:solidFill>
              </a:rPr>
              <a:t>+ Вайбер или Вотсап</a:t>
            </a:r>
            <a:endParaRPr lang="ru-RU" sz="2800" b="1" dirty="0">
              <a:solidFill>
                <a:srgbClr val="3399FF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14309340">
            <a:off x="513441" y="2841232"/>
            <a:ext cx="1052230" cy="721528"/>
          </a:xfrm>
          <a:prstGeom prst="arc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2" y="188640"/>
            <a:ext cx="7762056" cy="7901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Положение о работе компьютерного класса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5735" y="6118425"/>
            <a:ext cx="5378265" cy="493050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Рекомендации </a:t>
            </a:r>
            <a:r>
              <a:rPr lang="ru-RU" sz="2700" b="1" dirty="0" smtClean="0">
                <a:solidFill>
                  <a:srgbClr val="0070C0"/>
                </a:solidFill>
              </a:rPr>
              <a:t>Азбуки </a:t>
            </a:r>
            <a:r>
              <a:rPr lang="ru-RU" sz="2700" b="1" dirty="0">
                <a:solidFill>
                  <a:srgbClr val="0070C0"/>
                </a:solidFill>
              </a:rPr>
              <a:t>Интернета</a:t>
            </a:r>
          </a:p>
        </p:txBody>
      </p:sp>
      <p:pic>
        <p:nvPicPr>
          <p:cNvPr id="5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052736"/>
            <a:ext cx="64077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Общие положения</a:t>
            </a:r>
          </a:p>
          <a:p>
            <a:r>
              <a:rPr lang="ru-RU" sz="2800" dirty="0" smtClean="0"/>
              <a:t>Цели и задачи</a:t>
            </a:r>
          </a:p>
          <a:p>
            <a:r>
              <a:rPr lang="ru-RU" sz="2800" dirty="0" smtClean="0"/>
              <a:t>Оснащение,  оборудование кабинета</a:t>
            </a:r>
          </a:p>
          <a:p>
            <a:r>
              <a:rPr lang="ru-RU" sz="2800" dirty="0" smtClean="0"/>
              <a:t>Требования к организации рабочих мест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800" y="2868618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Организация </a:t>
            </a:r>
            <a:r>
              <a:rPr lang="ru-RU" sz="2800" dirty="0"/>
              <a:t>работы </a:t>
            </a:r>
            <a:r>
              <a:rPr lang="ru-RU" sz="2800" dirty="0" smtClean="0"/>
              <a:t>класса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</a:t>
            </a:r>
            <a:r>
              <a:rPr lang="ru-RU" sz="2800" dirty="0"/>
              <a:t>по набору </a:t>
            </a:r>
            <a:r>
              <a:rPr lang="ru-RU" sz="2800" dirty="0" smtClean="0"/>
              <a:t>слушателей </a:t>
            </a:r>
          </a:p>
          <a:p>
            <a:r>
              <a:rPr lang="ru-RU" sz="2800" dirty="0" smtClean="0"/>
              <a:t>Ответственные за работу класса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рава </a:t>
            </a:r>
            <a:r>
              <a:rPr lang="ru-RU" sz="2800" dirty="0"/>
              <a:t>и обязанности </a:t>
            </a:r>
            <a:r>
              <a:rPr lang="ru-RU" sz="2800" dirty="0" smtClean="0"/>
              <a:t>преподавателя</a:t>
            </a:r>
          </a:p>
          <a:p>
            <a:r>
              <a:rPr lang="ru-RU" sz="2800" dirty="0" smtClean="0"/>
              <a:t>Права </a:t>
            </a:r>
            <a:r>
              <a:rPr lang="ru-RU" sz="2800" dirty="0"/>
              <a:t>и обязанности </a:t>
            </a:r>
            <a:r>
              <a:rPr lang="ru-RU" sz="2800" dirty="0" smtClean="0"/>
              <a:t>слушателей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</a:t>
            </a:r>
            <a:r>
              <a:rPr lang="ru-RU" sz="2800" dirty="0"/>
              <a:t>поведения в </a:t>
            </a:r>
            <a:r>
              <a:rPr lang="ru-RU" sz="2800" dirty="0" smtClean="0"/>
              <a:t>классе </a:t>
            </a:r>
          </a:p>
          <a:p>
            <a:r>
              <a:rPr lang="ru-RU" sz="2800" dirty="0"/>
              <a:t>Д</a:t>
            </a:r>
            <a:r>
              <a:rPr lang="ru-RU" sz="2800" dirty="0" smtClean="0"/>
              <a:t>окументация </a:t>
            </a:r>
            <a:r>
              <a:rPr lang="ru-RU" sz="2800" dirty="0"/>
              <a:t>по работе </a:t>
            </a:r>
            <a:r>
              <a:rPr lang="ru-RU" sz="2800" dirty="0" smtClean="0"/>
              <a:t>класса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669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7" y="692696"/>
            <a:ext cx="8712968" cy="52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2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21380" b="20513"/>
          <a:stretch/>
        </p:blipFill>
        <p:spPr bwMode="auto">
          <a:xfrm>
            <a:off x="179512" y="105289"/>
            <a:ext cx="530702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ариса\Desktop\Screenshot_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1" y="105290"/>
            <a:ext cx="7166429" cy="63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09558" y="188640"/>
            <a:ext cx="1296144" cy="4660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571366"/>
            <a:ext cx="1512168" cy="481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5096"/>
            <a:ext cx="2502586" cy="4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Screenshot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"/>
          <a:stretch/>
        </p:blipFill>
        <p:spPr bwMode="auto">
          <a:xfrm>
            <a:off x="189518" y="260648"/>
            <a:ext cx="880545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283968" y="2780928"/>
            <a:ext cx="0" cy="72008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Screenshot_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52082" cy="41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" y="116632"/>
            <a:ext cx="536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9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024" y="270892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текст урока (раздел Преподавателям)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презентации (раздел Преподавателям)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видео (раздел  Полезная информация – Видеоматериалы)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текст </a:t>
            </a:r>
            <a:r>
              <a:rPr lang="ru-RU" sz="2400" b="1" dirty="0"/>
              <a:t>учебника для </a:t>
            </a:r>
            <a:r>
              <a:rPr lang="ru-RU" sz="2400" b="1" dirty="0" smtClean="0"/>
              <a:t>слушателей (раздел Учебник)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к</a:t>
            </a:r>
            <a:r>
              <a:rPr lang="ru-RU" sz="2400" b="1" dirty="0" smtClean="0"/>
              <a:t>онтрольные вопросы к темам</a:t>
            </a:r>
            <a:endParaRPr lang="ru-RU" sz="2400" b="1" dirty="0"/>
          </a:p>
        </p:txBody>
      </p:sp>
      <p:pic>
        <p:nvPicPr>
          <p:cNvPr id="4" name="Picture 2" descr="C:\Users\Лариса\Desktop\Screensho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4677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0881" y="676594"/>
            <a:ext cx="712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99FF"/>
                </a:solidFill>
              </a:rPr>
              <a:t>Подготовка материалов к уроку для преподавателя</a:t>
            </a:r>
            <a:endParaRPr lang="ru-RU" sz="2400" b="1" dirty="0">
              <a:solidFill>
                <a:srgbClr val="3399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786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можно взять с сайта проекта «Азбука интернета» </a:t>
            </a:r>
          </a:p>
          <a:p>
            <a:r>
              <a:rPr lang="ru-RU" sz="2400" b="1" dirty="0" smtClean="0"/>
              <a:t>-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azbukainterneta.ru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106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31089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13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ариса\Desktop\Screenshot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9048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1005"/>
            <a:ext cx="1152128" cy="70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ариса\Desktop\Screensho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7569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4" y="17463"/>
            <a:ext cx="11525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745" y="612141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1.	</a:t>
            </a:r>
            <a:r>
              <a:rPr lang="ru-RU" sz="2000" b="1" dirty="0" smtClean="0"/>
              <a:t>Республика </a:t>
            </a:r>
            <a:r>
              <a:rPr lang="ru-RU" sz="2000" b="1" dirty="0"/>
              <a:t>Татарстан – 801 участник  (16,74%)           </a:t>
            </a:r>
          </a:p>
          <a:p>
            <a:pPr lvl="0"/>
            <a:r>
              <a:rPr lang="ru-RU" sz="2000" b="1" dirty="0"/>
              <a:t>2.	Воронежская область – 411 участников  (9,25%)           </a:t>
            </a:r>
          </a:p>
          <a:p>
            <a:pPr lvl="0"/>
            <a:r>
              <a:rPr lang="ru-RU" sz="2000" b="1" dirty="0"/>
              <a:t>3.	Московская область – 394 участников (8,87%)</a:t>
            </a:r>
          </a:p>
          <a:p>
            <a:pPr lvl="0"/>
            <a:r>
              <a:rPr lang="ru-RU" sz="2000" b="1" dirty="0"/>
              <a:t>4.	Оренбургская область – 307 участников (6,91%)</a:t>
            </a:r>
          </a:p>
          <a:p>
            <a:pPr lvl="0"/>
            <a:r>
              <a:rPr lang="ru-RU" sz="2000" b="1" dirty="0"/>
              <a:t>5.	Ульяновская область -  216 участников (4,86%)</a:t>
            </a:r>
          </a:p>
          <a:p>
            <a:pPr lvl="0"/>
            <a:r>
              <a:rPr lang="ru-RU" sz="2000" b="1" dirty="0"/>
              <a:t>6.	Кемеровская область – 143 участника (3,22%)</a:t>
            </a:r>
          </a:p>
          <a:p>
            <a:pPr lvl="0"/>
            <a:r>
              <a:rPr lang="ru-RU" sz="2000" b="1" dirty="0"/>
              <a:t>7.	Рязанская область – 139 участников (3,13%)</a:t>
            </a:r>
          </a:p>
          <a:p>
            <a:pPr lvl="0"/>
            <a:r>
              <a:rPr lang="ru-RU" sz="2000" b="1" dirty="0"/>
              <a:t>8.	Ростовская область – 137 участников (3,08%)</a:t>
            </a:r>
          </a:p>
          <a:p>
            <a:pPr lvl="0"/>
            <a:r>
              <a:rPr lang="ru-RU" sz="2000" b="1" dirty="0"/>
              <a:t>9.	Костромская область – 120 участников (2,70%)</a:t>
            </a:r>
          </a:p>
          <a:p>
            <a:pPr lvl="0"/>
            <a:r>
              <a:rPr lang="ru-RU" sz="2000" b="1" dirty="0"/>
              <a:t>10.	Ханты-Мансийский АО – Югра – 118 участников (2,66%)</a:t>
            </a:r>
          </a:p>
          <a:p>
            <a:pPr lvl="0"/>
            <a:r>
              <a:rPr lang="ru-RU" sz="2000" b="1" dirty="0"/>
              <a:t>11.	Красноярский край – 112 участников (2,52%)</a:t>
            </a:r>
          </a:p>
          <a:p>
            <a:pPr lvl="0"/>
            <a:r>
              <a:rPr lang="ru-RU" sz="2000" b="1" dirty="0"/>
              <a:t>12.	Курганская область – 110 участников (2,48%)</a:t>
            </a:r>
          </a:p>
          <a:p>
            <a:pPr lvl="0"/>
            <a:r>
              <a:rPr lang="ru-RU" sz="2000" b="1" dirty="0"/>
              <a:t>13.	Тюменская область – 102 участника (2,3%)</a:t>
            </a:r>
          </a:p>
          <a:p>
            <a:pPr lvl="0"/>
            <a:r>
              <a:rPr lang="ru-RU" sz="2000" b="1" dirty="0"/>
              <a:t>14.	Саратовская область – 84 участника (1,89%)</a:t>
            </a:r>
          </a:p>
          <a:p>
            <a:pPr lvl="0"/>
            <a:r>
              <a:rPr lang="ru-RU" sz="2000" b="1" dirty="0"/>
              <a:t>15.	Санкт-Петербург – 79 участника (1,78%)</a:t>
            </a:r>
          </a:p>
          <a:p>
            <a:pPr lvl="0"/>
            <a:r>
              <a:rPr lang="ru-RU" sz="2000" b="1" dirty="0"/>
              <a:t>16.	Волгоградская область – 76 участника (1,71%)</a:t>
            </a:r>
          </a:p>
          <a:p>
            <a:pPr lvl="0"/>
            <a:r>
              <a:rPr lang="ru-RU" sz="2000" b="1" dirty="0"/>
              <a:t>17.	Белгородская область – 73 участника (1,64%)</a:t>
            </a:r>
          </a:p>
          <a:p>
            <a:pPr lvl="0"/>
            <a:r>
              <a:rPr lang="ru-RU" sz="2000" b="1" dirty="0"/>
              <a:t>18.	Республика Удмуртия – 71 участника (1,6%)</a:t>
            </a:r>
          </a:p>
          <a:p>
            <a:pPr lvl="0"/>
            <a:r>
              <a:rPr lang="ru-RU" sz="2000" b="1" dirty="0"/>
              <a:t>19.	Краснодарский край – 63 участника (1,42%)</a:t>
            </a:r>
          </a:p>
          <a:p>
            <a:pPr lvl="0"/>
            <a:r>
              <a:rPr lang="ru-RU" sz="2000" b="1" dirty="0"/>
              <a:t>20.	Нижегородская область – 62 участника (1,4%)</a:t>
            </a:r>
          </a:p>
          <a:p>
            <a:pPr lvl="0"/>
            <a:r>
              <a:rPr lang="ru-RU" sz="2000" b="1" dirty="0"/>
              <a:t>	 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51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ТОП – 20 по итогам конкурса </a:t>
            </a:r>
            <a:r>
              <a:rPr lang="ru-RU" sz="2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Интернету-2021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42"/>
            <a:ext cx="8229600" cy="7608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Модуль 10 Кибербезопасность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2" y="159672"/>
            <a:ext cx="576262" cy="3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Лариса\Desktop\Screenshot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 b="6821"/>
          <a:stretch/>
        </p:blipFill>
        <p:spPr bwMode="auto">
          <a:xfrm>
            <a:off x="432953" y="764704"/>
            <a:ext cx="5832648" cy="57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1412776"/>
            <a:ext cx="19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уроков 16 часов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033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42"/>
            <a:ext cx="8229600" cy="7608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Модуль 10 Кибербезопасность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2" y="159672"/>
            <a:ext cx="576262" cy="3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1412776"/>
            <a:ext cx="19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уроков 16 часов </a:t>
            </a:r>
            <a:endParaRPr lang="ru-RU" dirty="0"/>
          </a:p>
        </p:txBody>
      </p:sp>
      <p:pic>
        <p:nvPicPr>
          <p:cNvPr id="3074" name="Picture 2" descr="C:\Users\Лариса\Desktop\Screenshot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b="3055"/>
          <a:stretch/>
        </p:blipFill>
        <p:spPr bwMode="auto">
          <a:xfrm>
            <a:off x="611560" y="747456"/>
            <a:ext cx="4736767" cy="56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1 января 2021 г вступило в силу Постановление </a:t>
            </a:r>
            <a:endParaRPr lang="ru-RU" sz="2800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</a:t>
            </a:r>
            <a:r>
              <a:rPr lang="ru-RU" sz="2800" dirty="0"/>
              <a:t> </a:t>
            </a:r>
          </a:p>
        </p:txBody>
      </p:sp>
      <p:pic>
        <p:nvPicPr>
          <p:cNvPr id="1026" name="Picture 2" descr="C:\Users\Лариса\Desktop\476618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/>
          <a:stretch/>
        </p:blipFill>
        <p:spPr bwMode="auto">
          <a:xfrm>
            <a:off x="4687502" y="2884294"/>
            <a:ext cx="4204977" cy="34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563763">
            <a:off x="5990733" y="382969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15,6” (39,6 см)</a:t>
            </a:r>
          </a:p>
        </p:txBody>
      </p:sp>
      <p:pic>
        <p:nvPicPr>
          <p:cNvPr id="1027" name="Picture 3" descr="C:\Users\Лариса\Desktop\47661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6" y="3162226"/>
            <a:ext cx="2491656" cy="31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8614791">
            <a:off x="939023" y="4321798"/>
            <a:ext cx="1735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10,5” (26,6 см). </a:t>
            </a:r>
          </a:p>
        </p:txBody>
      </p:sp>
    </p:spTree>
    <p:extLst>
      <p:ext uri="{BB962C8B-B14F-4D97-AF65-F5344CB8AC3E}">
        <p14:creationId xmlns:p14="http://schemas.microsoft.com/office/powerpoint/2010/main" val="3761454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31089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13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ариса\Desktop\Screenshot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9048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Какими могут быть документы ,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регламентирующие работу компьютерного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класса.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93" y="1645643"/>
            <a:ext cx="87129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Положение о классе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Внутренний документ организации , закрепляющий образец сертификата,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который выдается по окончании курсов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Документы об обработке персональных данных - Положение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  защите, хранении, обработке и передаче персональных данных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обучающихся, Согласие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 обработку персональных данных, разрешенных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субъектом персональных данных для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распространения.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(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Приказ Федеральной службы по надзору в сфере связи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информационных технологий и массовых коммуникаций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от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24 февраля 2021 года № 18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 утверждении требований к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содержанию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согласия на обработку персональных данных, разрешенных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субъектом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персональных данных для распространения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»)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4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91020"/>
            <a:ext cx="8208912" cy="46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50626" y="4293096"/>
            <a:ext cx="978408" cy="4846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335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а</a:t>
            </a:r>
            <a:r>
              <a:rPr lang="ru-RU" sz="2800" b="1" dirty="0" smtClean="0">
                <a:solidFill>
                  <a:srgbClr val="00B0F0"/>
                </a:solidFill>
              </a:rPr>
              <a:t>збукаинтернета.рф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0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50" y="484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учесть при организации обучения: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133442" cy="5001977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3200" dirty="0"/>
              <a:t>Индивидуальный подход.</a:t>
            </a:r>
          </a:p>
          <a:p>
            <a:r>
              <a:rPr lang="ru-RU" sz="3200" dirty="0"/>
              <a:t>Группы не более 10 человек.</a:t>
            </a:r>
          </a:p>
          <a:p>
            <a:r>
              <a:rPr lang="ru-RU" sz="3200" dirty="0" smtClean="0"/>
              <a:t>Больше </a:t>
            </a:r>
            <a:r>
              <a:rPr lang="ru-RU" sz="3200" dirty="0"/>
              <a:t>повторений пройденного материала.</a:t>
            </a:r>
          </a:p>
          <a:p>
            <a:r>
              <a:rPr lang="ru-RU" sz="3200" dirty="0"/>
              <a:t>Говорить громко, четко.</a:t>
            </a:r>
          </a:p>
          <a:p>
            <a:r>
              <a:rPr lang="ru-RU" sz="3200" dirty="0" smtClean="0"/>
              <a:t>Быть </a:t>
            </a:r>
            <a:r>
              <a:rPr lang="ru-RU" sz="3200" dirty="0"/>
              <a:t>готовым консультировать слушателей </a:t>
            </a:r>
            <a:endParaRPr lang="ru-RU" sz="3200" dirty="0" smtClean="0"/>
          </a:p>
          <a:p>
            <a:r>
              <a:rPr lang="ru-RU" sz="3200" dirty="0" smtClean="0"/>
              <a:t>вне </a:t>
            </a:r>
            <a:r>
              <a:rPr lang="ru-RU" sz="3200" dirty="0"/>
              <a:t>занятий.</a:t>
            </a:r>
          </a:p>
          <a:p>
            <a:r>
              <a:rPr lang="ru-RU" sz="3200" dirty="0" smtClean="0"/>
              <a:t>Практические занятия – часть урока.</a:t>
            </a:r>
          </a:p>
          <a:p>
            <a:r>
              <a:rPr lang="ru-RU" sz="3200" dirty="0" smtClean="0"/>
              <a:t>Развитие мелкой моторики.</a:t>
            </a:r>
          </a:p>
          <a:p>
            <a:r>
              <a:rPr lang="ru-RU" sz="3200" dirty="0"/>
              <a:t>Б</a:t>
            </a:r>
            <a:r>
              <a:rPr lang="ru-RU" sz="3200" dirty="0" smtClean="0"/>
              <a:t>ольше </a:t>
            </a:r>
            <a:r>
              <a:rPr lang="ru-RU" sz="3200" dirty="0" smtClean="0"/>
              <a:t>практики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021288"/>
            <a:ext cx="5378265" cy="493050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Рекомендации </a:t>
            </a:r>
            <a:r>
              <a:rPr lang="ru-RU" sz="2700" b="1" dirty="0" smtClean="0">
                <a:solidFill>
                  <a:srgbClr val="0070C0"/>
                </a:solidFill>
              </a:rPr>
              <a:t>Азбуки </a:t>
            </a:r>
            <a:r>
              <a:rPr lang="ru-RU" sz="2700" b="1" dirty="0">
                <a:solidFill>
                  <a:srgbClr val="0070C0"/>
                </a:solidFill>
              </a:rPr>
              <a:t>Интернета</a:t>
            </a:r>
          </a:p>
        </p:txBody>
      </p:sp>
      <p:pic>
        <p:nvPicPr>
          <p:cNvPr id="5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ренажеры</a:t>
            </a:r>
            <a:endParaRPr lang="ru-RU" dirty="0"/>
          </a:p>
        </p:txBody>
      </p:sp>
      <p:pic>
        <p:nvPicPr>
          <p:cNvPr id="3074" name="Picture 2" descr="C:\Users\Лариса\Desktop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3585"/>
            <a:ext cx="2873958" cy="24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76470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Хвост</a:t>
            </a:r>
            <a:endParaRPr lang="ru-RU" dirty="0"/>
          </a:p>
        </p:txBody>
      </p:sp>
      <p:pic>
        <p:nvPicPr>
          <p:cNvPr id="3075" name="Picture 3" descr="C:\Users\Лариса\Desktop\Screensho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" y="1244529"/>
            <a:ext cx="2768583" cy="23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973" y="846004"/>
            <a:ext cx="361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Тренажер двойных щелчков мыши</a:t>
            </a:r>
            <a:endParaRPr lang="ru-RU" dirty="0"/>
          </a:p>
        </p:txBody>
      </p:sp>
      <p:pic>
        <p:nvPicPr>
          <p:cNvPr id="3076" name="Picture 4" descr="C:\Users\Лариса\Desktop\Screenshot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8427"/>
            <a:ext cx="3239169" cy="24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4632" y="36691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Поймай меня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41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32" y="38234"/>
            <a:ext cx="82256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Анкета на организационном собрании слушателей (пример)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3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Необходимые данные  слушателя.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умений работы на компьютере и в интернете (подчеркните нужное)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могу писать тексты на компьютере,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могу сохранить документ на компьютере,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находить и распечатывать фото, текст и другую информацию с компьютера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искать информацию в интернете,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 оформлять электронные услуги,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 совершать покупки в интернете,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общаюсь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пользоваться программами видеообщения,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показывали как пользоваться компьютером,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не разу не пользовался компьютером и интернетом.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я решил пройти обучение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работе  на компьютере и в интернете___________________________________________________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Чему конкретно я хотел бы научиться______________________________________________________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91" y="630932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" y="38234"/>
            <a:ext cx="1120815" cy="68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12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2074</Words>
  <Application>Microsoft Office PowerPoint</Application>
  <PresentationFormat>Экран (4:3)</PresentationFormat>
  <Paragraphs>322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Тема Office</vt:lpstr>
      <vt:lpstr>azbukainterneta.ru</vt:lpstr>
      <vt:lpstr>Презентация PowerPoint</vt:lpstr>
      <vt:lpstr>Положение о работе компьютерного класса</vt:lpstr>
      <vt:lpstr>Презентация PowerPoint</vt:lpstr>
      <vt:lpstr>Презентация PowerPoint</vt:lpstr>
      <vt:lpstr>Презентация PowerPoint</vt:lpstr>
      <vt:lpstr>Что учесть при организации обучения:</vt:lpstr>
      <vt:lpstr>Тренажеры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admin@azbukainterneta.ru  8 903 84 66 992 </vt:lpstr>
      <vt:lpstr>Презентация PowerPoint</vt:lpstr>
      <vt:lpstr>Презентация PowerPoint</vt:lpstr>
      <vt:lpstr>Модуль 10 Кибербезопасность </vt:lpstr>
      <vt:lpstr>Модуль 10 Кибербезопасность </vt:lpstr>
      <vt:lpstr>            admin@azbukainterneta.ru  8 903 84 66 992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azbukainterneta.ru</dc:title>
  <dc:creator>Лариса</dc:creator>
  <cp:lastModifiedBy>Шушлина Наталья Юрьевна</cp:lastModifiedBy>
  <cp:revision>128</cp:revision>
  <dcterms:created xsi:type="dcterms:W3CDTF">2017-02-04T14:21:28Z</dcterms:created>
  <dcterms:modified xsi:type="dcterms:W3CDTF">2021-12-06T14:09:04Z</dcterms:modified>
</cp:coreProperties>
</file>